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charts/chart13.xml" ContentType="application/vnd.openxmlformats-officedocument.drawingml.char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30.xml" ContentType="application/vnd.openxmlformats-officedocument.presentationml.notesSlide+xml"/>
  <Default Extension="xlsx" ContentType="application/vnd.openxmlformats-officedocument.spreadsheetml.sheet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diagrams/quickStyle1.xml" ContentType="application/vnd.openxmlformats-officedocument.drawingml.diagramStyl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12.xml" ContentType="application/vnd.openxmlformats-officedocument.drawingml.chart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20.xml" ContentType="application/vnd.openxmlformats-officedocument.presentationml.notesSlide+xml"/>
  <Override PartName="/ppt/charts/chart10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charts/chart15.xml" ContentType="application/vnd.openxmlformats-officedocument.drawingml.char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notesSlides/notesSlide32.xml" ContentType="application/vnd.openxmlformats-officedocument.presentationml.notesSlide+xml"/>
  <Override PartName="/ppt/charts/chart11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45"/>
  </p:notesMasterIdLst>
  <p:sldIdLst>
    <p:sldId id="274" r:id="rId2"/>
    <p:sldId id="289" r:id="rId3"/>
    <p:sldId id="283" r:id="rId4"/>
    <p:sldId id="275" r:id="rId5"/>
    <p:sldId id="276" r:id="rId6"/>
    <p:sldId id="285" r:id="rId7"/>
    <p:sldId id="284" r:id="rId8"/>
    <p:sldId id="271" r:id="rId9"/>
    <p:sldId id="273" r:id="rId10"/>
    <p:sldId id="266" r:id="rId11"/>
    <p:sldId id="291" r:id="rId12"/>
    <p:sldId id="293" r:id="rId13"/>
    <p:sldId id="294" r:id="rId14"/>
    <p:sldId id="327" r:id="rId15"/>
    <p:sldId id="299" r:id="rId16"/>
    <p:sldId id="314" r:id="rId17"/>
    <p:sldId id="316" r:id="rId18"/>
    <p:sldId id="311" r:id="rId19"/>
    <p:sldId id="312" r:id="rId20"/>
    <p:sldId id="297" r:id="rId21"/>
    <p:sldId id="318" r:id="rId22"/>
    <p:sldId id="321" r:id="rId23"/>
    <p:sldId id="317" r:id="rId24"/>
    <p:sldId id="300" r:id="rId25"/>
    <p:sldId id="267" r:id="rId26"/>
    <p:sldId id="269" r:id="rId27"/>
    <p:sldId id="319" r:id="rId28"/>
    <p:sldId id="320" r:id="rId29"/>
    <p:sldId id="304" r:id="rId30"/>
    <p:sldId id="305" r:id="rId31"/>
    <p:sldId id="302" r:id="rId32"/>
    <p:sldId id="306" r:id="rId33"/>
    <p:sldId id="308" r:id="rId34"/>
    <p:sldId id="309" r:id="rId35"/>
    <p:sldId id="310" r:id="rId36"/>
    <p:sldId id="326" r:id="rId37"/>
    <p:sldId id="288" r:id="rId38"/>
    <p:sldId id="295" r:id="rId39"/>
    <p:sldId id="322" r:id="rId40"/>
    <p:sldId id="323" r:id="rId41"/>
    <p:sldId id="324" r:id="rId42"/>
    <p:sldId id="301" r:id="rId43"/>
    <p:sldId id="315" r:id="rId4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1235" autoAdjust="0"/>
  </p:normalViewPr>
  <p:slideViewPr>
    <p:cSldViewPr>
      <p:cViewPr varScale="1">
        <p:scale>
          <a:sx n="67" d="100"/>
          <a:sy n="67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6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C00000"/>
            </a:solidFill>
          </c:spPr>
          <c:dLbls>
            <c:dLbl>
              <c:idx val="0"/>
              <c:layout>
                <c:manualLayout>
                  <c:x val="-9.2592592592593038E-3"/>
                  <c:y val="-2.7777777777777901E-2"/>
                </c:manualLayout>
              </c:layout>
              <c:spPr/>
              <c:txPr>
                <a:bodyPr/>
                <a:lstStyle/>
                <a:p>
                  <a:pPr>
                    <a:defRPr sz="2000" b="1" i="1">
                      <a:latin typeface="Arial Black" pitchFamily="34" charset="0"/>
                    </a:defRPr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4.6296296296296433E-3"/>
                  <c:y val="-3.9682539682539687E-2"/>
                </c:manualLayout>
              </c:layout>
              <c:spPr/>
              <c:txPr>
                <a:bodyPr/>
                <a:lstStyle/>
                <a:p>
                  <a:pPr>
                    <a:defRPr sz="2000" b="1" i="1">
                      <a:latin typeface="Arial Black" pitchFamily="34" charset="0"/>
                    </a:defRPr>
                  </a:pPr>
                  <a:endParaRPr lang="ru-RU"/>
                </a:p>
              </c:txPr>
              <c:showVal val="1"/>
            </c:dLbl>
            <c:dLbl>
              <c:idx val="2"/>
              <c:layout>
                <c:manualLayout>
                  <c:x val="0"/>
                  <c:y val="-6.3492063492063433E-2"/>
                </c:manualLayout>
              </c:layout>
              <c:spPr/>
              <c:txPr>
                <a:bodyPr/>
                <a:lstStyle/>
                <a:p>
                  <a:pPr>
                    <a:defRPr sz="2000" b="1" i="1">
                      <a:latin typeface="Arial Black" pitchFamily="34" charset="0"/>
                    </a:defRPr>
                  </a:pPr>
                  <a:endParaRPr lang="ru-RU"/>
                </a:p>
              </c:txPr>
              <c:showVal val="1"/>
            </c:dLbl>
            <c:txPr>
              <a:bodyPr/>
              <a:lstStyle/>
              <a:p>
                <a:pPr>
                  <a:defRPr sz="2000">
                    <a:latin typeface="Arial Black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Дошкольное образование</c:v>
                </c:pt>
                <c:pt idx="1">
                  <c:v>Школьное образование </c:v>
                </c:pt>
                <c:pt idx="2">
                  <c:v>Дополнительное образование 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17</c:v>
                </c:pt>
                <c:pt idx="1">
                  <c:v>14</c:v>
                </c:pt>
                <c:pt idx="2">
                  <c:v>2</c:v>
                </c:pt>
              </c:numCache>
            </c:numRef>
          </c:val>
        </c:ser>
        <c:shape val="cylinder"/>
        <c:axId val="66856832"/>
        <c:axId val="66858368"/>
        <c:axId val="0"/>
      </c:bar3DChart>
      <c:catAx>
        <c:axId val="66856832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 b="1"/>
            </a:pPr>
            <a:endParaRPr lang="ru-RU"/>
          </a:p>
        </c:txPr>
        <c:crossAx val="66858368"/>
        <c:crosses val="autoZero"/>
        <c:auto val="1"/>
        <c:lblAlgn val="ctr"/>
        <c:lblOffset val="100"/>
      </c:catAx>
      <c:valAx>
        <c:axId val="6685836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800" b="1"/>
            </a:pPr>
            <a:endParaRPr lang="ru-RU"/>
          </a:p>
        </c:txPr>
        <c:crossAx val="66856832"/>
        <c:crosses val="autoZero"/>
        <c:crossBetween val="between"/>
      </c:valAx>
      <c:spPr>
        <a:solidFill>
          <a:schemeClr val="accent6">
            <a:lumMod val="40000"/>
            <a:lumOff val="60000"/>
          </a:schemeClr>
        </a:solidFill>
      </c:spPr>
    </c:plotArea>
    <c:plotVisOnly val="1"/>
  </c:chart>
  <c:spPr>
    <a:gradFill flip="none" rotWithShape="1">
      <a:gsLst>
        <a:gs pos="0">
          <a:srgbClr val="4F81BD">
            <a:tint val="66000"/>
            <a:satMod val="160000"/>
          </a:srgbClr>
        </a:gs>
        <a:gs pos="50000">
          <a:srgbClr val="4F81BD">
            <a:tint val="44500"/>
            <a:satMod val="160000"/>
          </a:srgbClr>
        </a:gs>
        <a:gs pos="100000">
          <a:srgbClr val="4F81BD">
            <a:tint val="23500"/>
            <a:satMod val="160000"/>
          </a:srgbClr>
        </a:gs>
      </a:gsLst>
      <a:lin ang="2700000" scaled="1"/>
      <a:tileRect/>
    </a:gradFill>
  </c:sp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15772991597424849"/>
          <c:y val="6.8578853471517057E-2"/>
          <c:w val="0.77509955034236011"/>
          <c:h val="0.41769564838514212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Математика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0"/>
              <c:layout>
                <c:manualLayout>
                  <c:x val="4.6412971658119934E-3"/>
                  <c:y val="-5.1851851851851864E-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-2.5925925925925949E-2"/>
                </c:manualLayout>
              </c:layout>
              <c:showVal val="1"/>
            </c:dLbl>
            <c:dLbl>
              <c:idx val="2"/>
              <c:layout>
                <c:manualLayout>
                  <c:x val="-9.2825943316240736E-3"/>
                  <c:y val="-4.4444444444444432E-2"/>
                </c:manualLayout>
              </c:layout>
              <c:showVal val="1"/>
            </c:dLbl>
            <c:txPr>
              <a:bodyPr/>
              <a:lstStyle/>
              <a:p>
                <a:pPr>
                  <a:defRPr b="1" i="1">
                    <a:solidFill>
                      <a:schemeClr val="tx2">
                        <a:lumMod val="50000"/>
                      </a:schemeClr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Гимназия № 1</c:v>
                </c:pt>
                <c:pt idx="1">
                  <c:v>СОШ № 7</c:v>
                </c:pt>
                <c:pt idx="2">
                  <c:v>Лицей № 17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50.8</c:v>
                </c:pt>
                <c:pt idx="1">
                  <c:v>49.7</c:v>
                </c:pt>
                <c:pt idx="2">
                  <c:v>46.1</c:v>
                </c:pt>
              </c:numCache>
            </c:numRef>
          </c:val>
        </c:ser>
        <c:shape val="box"/>
        <c:axId val="92904448"/>
        <c:axId val="93145344"/>
        <c:axId val="0"/>
      </c:bar3DChart>
      <c:catAx>
        <c:axId val="92904448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93145344"/>
        <c:crosses val="autoZero"/>
        <c:auto val="1"/>
        <c:lblAlgn val="ctr"/>
        <c:lblOffset val="100"/>
      </c:catAx>
      <c:valAx>
        <c:axId val="9314534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92904448"/>
        <c:crosses val="autoZero"/>
        <c:crossBetween val="between"/>
      </c:valAx>
      <c:spPr>
        <a:solidFill>
          <a:schemeClr val="accent2">
            <a:lumMod val="40000"/>
            <a:lumOff val="60000"/>
          </a:schemeClr>
        </a:solidFill>
      </c:spPr>
    </c:plotArea>
    <c:legend>
      <c:legendPos val="r"/>
      <c:layout>
        <c:manualLayout>
          <c:xMode val="edge"/>
          <c:yMode val="edge"/>
          <c:x val="0.66233579393774267"/>
          <c:y val="5.0123720992443076E-2"/>
          <c:w val="0.29683497072230441"/>
          <c:h val="0.11905688328479741"/>
        </c:manualLayout>
      </c:layout>
      <c:txPr>
        <a:bodyPr/>
        <a:lstStyle/>
        <a:p>
          <a:pPr>
            <a:defRPr b="1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rotY val="190"/>
      <c:perspective val="0"/>
    </c:view3D>
    <c:plotArea>
      <c:layout>
        <c:manualLayout>
          <c:layoutTarget val="inner"/>
          <c:xMode val="edge"/>
          <c:yMode val="edge"/>
          <c:x val="5.9755312298776571E-2"/>
          <c:y val="9.0259987489060944E-2"/>
          <c:w val="0.60384885558742774"/>
          <c:h val="0.8951894882676165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2400" b="1" i="1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Местный бюджет</c:v>
                </c:pt>
                <c:pt idx="1">
                  <c:v>Областной бюджет</c:v>
                </c:pt>
                <c:pt idx="2">
                  <c:v>Федеральный бюджет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0.51900000000000002</c:v>
                </c:pt>
                <c:pt idx="1">
                  <c:v>0.47700000000000031</c:v>
                </c:pt>
                <c:pt idx="2">
                  <c:v>4.0000000000000079E-3</c:v>
                </c:pt>
              </c:numCache>
            </c:numRef>
          </c:val>
        </c:ser>
      </c:pie3DChart>
      <c:spPr>
        <a:solidFill>
          <a:schemeClr val="accent6">
            <a:lumMod val="40000"/>
            <a:lumOff val="60000"/>
          </a:schemeClr>
        </a:solidFill>
      </c:spPr>
    </c:plotArea>
    <c:legend>
      <c:legendPos val="r"/>
      <c:layout/>
      <c:txPr>
        <a:bodyPr/>
        <a:lstStyle/>
        <a:p>
          <a:pPr>
            <a:defRPr b="1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</c:chart>
  <c:spPr>
    <a:gradFill flip="none" rotWithShape="1"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8100000" scaled="1"/>
      <a:tileRect/>
    </a:gradFill>
  </c:spPr>
  <c:txPr>
    <a:bodyPr/>
    <a:lstStyle/>
    <a:p>
      <a:pPr>
        <a:defRPr sz="1800"/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Pt>
            <c:idx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-0.24067323113349051"/>
                  <c:y val="-0.18078098810332999"/>
                </c:manualLayout>
              </c:layout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pPr>
                  <a:endParaRPr lang="ru-RU"/>
                </a:p>
              </c:txPr>
              <c:dLblPos val="bestFit"/>
              <c:showCatName val="1"/>
              <c:showPercent val="1"/>
            </c:dLbl>
            <c:dLbl>
              <c:idx val="1"/>
              <c:layout>
                <c:manualLayout>
                  <c:x val="-3.333310003079594E-2"/>
                  <c:y val="0"/>
                </c:manualLayout>
              </c:layout>
              <c:dLblPos val="bestFit"/>
              <c:showCatName val="1"/>
              <c:showPercent val="1"/>
            </c:dLbl>
            <c:dLbl>
              <c:idx val="2"/>
              <c:layout>
                <c:manualLayout>
                  <c:x val="0.23859100598720986"/>
                  <c:y val="0"/>
                </c:manualLayout>
              </c:layout>
              <c:dLblPos val="bestFit"/>
              <c:showCatName val="1"/>
              <c:showPercent val="1"/>
            </c:dLbl>
            <c:dLbl>
              <c:idx val="3"/>
              <c:layout/>
              <c:showCatName val="1"/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ru-RU"/>
              </a:p>
            </c:txPr>
            <c:dLblPos val="outEnd"/>
            <c:showCatName val="1"/>
            <c:showPercent val="1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</c:ext>
            </c:extLst>
          </c:dLbls>
          <c:cat>
            <c:strRef>
              <c:f>Лист1!$A$2:$A$5</c:f>
              <c:strCache>
                <c:ptCount val="3"/>
                <c:pt idx="0">
                  <c:v>Субсидии на муниципальное задание</c:v>
                </c:pt>
                <c:pt idx="1">
                  <c:v>Субсидии на иные цели</c:v>
                </c:pt>
                <c:pt idx="2">
                  <c:v>Сметное финансирование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609135</c:v>
                </c:pt>
                <c:pt idx="1">
                  <c:v>85017</c:v>
                </c:pt>
                <c:pt idx="2">
                  <c:v>60884</c:v>
                </c:pt>
              </c:numCache>
            </c:numRef>
          </c:val>
        </c:ser>
      </c:pie3DChart>
      <c:spPr>
        <a:solidFill>
          <a:schemeClr val="accent6">
            <a:lumMod val="40000"/>
            <a:lumOff val="60000"/>
          </a:schemeClr>
        </a:solidFill>
        <a:ln>
          <a:noFill/>
        </a:ln>
        <a:effectLst/>
      </c:spPr>
    </c:plotArea>
    <c:plotVisOnly val="1"/>
    <c:dispBlanksAs val="zero"/>
  </c:chart>
  <c:spPr>
    <a:gradFill flip="none" rotWithShape="1"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8100000" scaled="1"/>
      <a:tileRect/>
    </a:gradFill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perspective val="30"/>
    </c:view3D>
    <c:sideWall>
      <c:spPr>
        <a:noFill/>
        <a:ln>
          <a:noFill/>
        </a:ln>
        <a:effectLst/>
      </c:spPr>
    </c:sideWall>
    <c:backWall>
      <c:spPr>
        <a:noFill/>
        <a:ln>
          <a:noFill/>
        </a:ln>
        <a:effectLst/>
      </c:spPr>
    </c:backWall>
    <c:plotArea>
      <c:layout>
        <c:manualLayout>
          <c:layoutTarget val="inner"/>
          <c:xMode val="edge"/>
          <c:yMode val="edge"/>
          <c:x val="0.14578553597026891"/>
          <c:y val="6.8502955469022964E-2"/>
          <c:w val="0.7818985859968175"/>
          <c:h val="0.67371710160134279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dLbls>
            <c:dLbl>
              <c:idx val="0"/>
              <c:layout>
                <c:manualLayout>
                  <c:x val="6.0263231694094388E-3"/>
                  <c:y val="-3.5298539294015982E-2"/>
                </c:manualLayout>
              </c:layout>
              <c:showVal val="1"/>
            </c:dLbl>
            <c:dLbl>
              <c:idx val="1"/>
              <c:layout>
                <c:manualLayout>
                  <c:x val="7.5329039617617931E-3"/>
                  <c:y val="-4.8419534295581594E-2"/>
                </c:manualLayout>
              </c:layout>
              <c:showVal val="1"/>
            </c:dLbl>
            <c:dLbl>
              <c:idx val="2"/>
              <c:layout>
                <c:manualLayout>
                  <c:x val="2.1092131092933022E-2"/>
                  <c:y val="-2.9589715402855456E-2"/>
                </c:manualLayout>
              </c:layout>
              <c:showVal val="1"/>
            </c:dLbl>
            <c:dLbl>
              <c:idx val="3"/>
              <c:layout>
                <c:manualLayout>
                  <c:x val="4.5197423770570793E-3"/>
                  <c:y val="-4.0349611912984723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 i="1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Капремонт и устранение предписаний</c:v>
                </c:pt>
                <c:pt idx="1">
                  <c:v>Приобретение автобуса</c:v>
                </c:pt>
                <c:pt idx="2">
                  <c:v>Ремонт спортзалов в сельских школах</c:v>
                </c:pt>
                <c:pt idx="3">
                  <c:v>Доступная среда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28702</c:v>
                </c:pt>
                <c:pt idx="1">
                  <c:v>1179</c:v>
                </c:pt>
                <c:pt idx="2">
                  <c:v>1697</c:v>
                </c:pt>
                <c:pt idx="3">
                  <c:v>1502</c:v>
                </c:pt>
              </c:numCache>
            </c:numRef>
          </c:val>
        </c:ser>
        <c:gapWidth val="219"/>
        <c:shape val="cylinder"/>
        <c:axId val="95200768"/>
        <c:axId val="95202688"/>
        <c:axId val="0"/>
      </c:bar3DChart>
      <c:catAx>
        <c:axId val="9520076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ru-RU"/>
          </a:p>
        </c:txPr>
        <c:crossAx val="95202688"/>
        <c:crosses val="autoZero"/>
        <c:auto val="1"/>
        <c:lblAlgn val="ctr"/>
        <c:lblOffset val="100"/>
      </c:catAx>
      <c:valAx>
        <c:axId val="95202688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ru-RU"/>
          </a:p>
        </c:txPr>
        <c:crossAx val="95200768"/>
        <c:crosses val="autoZero"/>
        <c:crossBetween val="between"/>
      </c:valAx>
      <c:spPr>
        <a:solidFill>
          <a:schemeClr val="accent6">
            <a:lumMod val="40000"/>
            <a:lumOff val="60000"/>
          </a:schemeClr>
        </a:solidFill>
      </c:spPr>
    </c:plotArea>
    <c:plotVisOnly val="1"/>
    <c:dispBlanksAs val="gap"/>
  </c:chart>
  <c:spPr>
    <a:gradFill flip="none" rotWithShape="1"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2700000" scaled="1"/>
      <a:tileRect/>
    </a:gradFill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2013 год</c:v>
                </c:pt>
              </c:strCache>
            </c:strRef>
          </c:tx>
          <c:dLbls>
            <c:dLbl>
              <c:idx val="3"/>
              <c:layout>
                <c:manualLayout>
                  <c:x val="-1.6330490027856987E-2"/>
                  <c:y val="3.0941981105413255E-3"/>
                </c:manualLayout>
              </c:layout>
              <c:showVal val="1"/>
            </c:dLbl>
            <c:txPr>
              <a:bodyPr/>
              <a:lstStyle/>
              <a:p>
                <a:pPr>
                  <a:defRPr i="1">
                    <a:latin typeface="Arial Black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Подтверждение занимаемой должности численности педагогических работников</c:v>
                </c:pt>
                <c:pt idx="1">
                  <c:v>Первая и высшая </c:v>
                </c:pt>
                <c:pt idx="2">
                  <c:v>Первая категория </c:v>
                </c:pt>
                <c:pt idx="3">
                  <c:v>Высшая категория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12</c:v>
                </c:pt>
                <c:pt idx="1">
                  <c:v>53</c:v>
                </c:pt>
                <c:pt idx="2">
                  <c:v>40</c:v>
                </c:pt>
                <c:pt idx="3">
                  <c:v>13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2014 год </c:v>
                </c:pt>
              </c:strCache>
            </c:strRef>
          </c:tx>
          <c:dLbls>
            <c:dLbl>
              <c:idx val="0"/>
              <c:layout>
                <c:manualLayout>
                  <c:x val="8.1652450139285022E-3"/>
                  <c:y val="-5.2601367879202506E-2"/>
                </c:manualLayout>
              </c:layout>
              <c:showVal val="1"/>
            </c:dLbl>
            <c:dLbl>
              <c:idx val="3"/>
              <c:layout>
                <c:manualLayout>
                  <c:x val="4.8991470083570984E-3"/>
                  <c:y val="-7.7354952763533089E-2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solidFill>
                      <a:srgbClr val="C00000"/>
                    </a:solidFill>
                    <a:latin typeface="Arial Black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Подтверждение занимаемой должности численности педагогических работников</c:v>
                </c:pt>
                <c:pt idx="1">
                  <c:v>Первая и высшая </c:v>
                </c:pt>
                <c:pt idx="2">
                  <c:v>Первая категория </c:v>
                </c:pt>
                <c:pt idx="3">
                  <c:v>Высшая категория 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15</c:v>
                </c:pt>
                <c:pt idx="1">
                  <c:v>67</c:v>
                </c:pt>
                <c:pt idx="2">
                  <c:v>53</c:v>
                </c:pt>
                <c:pt idx="3">
                  <c:v>14</c:v>
                </c:pt>
              </c:numCache>
            </c:numRef>
          </c:val>
        </c:ser>
        <c:shape val="cylinder"/>
        <c:axId val="96099712"/>
        <c:axId val="96105600"/>
        <c:axId val="0"/>
      </c:bar3DChart>
      <c:catAx>
        <c:axId val="96099712"/>
        <c:scaling>
          <c:orientation val="minMax"/>
        </c:scaling>
        <c:axPos val="b"/>
        <c:tickLblPos val="nextTo"/>
        <c:txPr>
          <a:bodyPr/>
          <a:lstStyle/>
          <a:p>
            <a:pPr>
              <a:defRPr sz="1100"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96105600"/>
        <c:crosses val="autoZero"/>
        <c:auto val="1"/>
        <c:lblAlgn val="ctr"/>
        <c:lblOffset val="100"/>
      </c:catAx>
      <c:valAx>
        <c:axId val="9610560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96099712"/>
        <c:crosses val="autoZero"/>
        <c:crossBetween val="between"/>
      </c:valAx>
      <c:spPr>
        <a:solidFill>
          <a:schemeClr val="accent6">
            <a:lumMod val="40000"/>
            <a:lumOff val="60000"/>
          </a:schemeClr>
        </a:solidFill>
      </c:spPr>
    </c:plotArea>
    <c:legend>
      <c:legendPos val="r"/>
      <c:layout>
        <c:manualLayout>
          <c:xMode val="edge"/>
          <c:yMode val="edge"/>
          <c:x val="0.7837099890135667"/>
          <c:y val="0.10393630727190162"/>
          <c:w val="0.20649171696971938"/>
          <c:h val="0.50436696117585322"/>
        </c:manualLayout>
      </c:layout>
      <c:txPr>
        <a:bodyPr/>
        <a:lstStyle/>
        <a:p>
          <a:pPr>
            <a:defRPr sz="2400" b="1"/>
          </a:pPr>
          <a:endParaRPr lang="ru-RU"/>
        </a:p>
      </c:txPr>
    </c:legend>
    <c:plotVisOnly val="1"/>
  </c:chart>
  <c:spPr>
    <a:gradFill flip="none" rotWithShape="1"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8100000" scaled="1"/>
      <a:tileRect/>
    </a:gradFill>
  </c:spPr>
  <c:txPr>
    <a:bodyPr/>
    <a:lstStyle/>
    <a:p>
      <a:pPr>
        <a:defRPr sz="1800"/>
      </a:pPr>
      <a:endParaRPr lang="ru-RU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>
        <c:manualLayout>
          <c:layoutTarget val="inner"/>
          <c:xMode val="edge"/>
          <c:yMode val="edge"/>
          <c:x val="0.16559636648559531"/>
          <c:y val="0.12033812482373751"/>
          <c:w val="0.62454878307868378"/>
          <c:h val="0.39946758052524123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Дорожная карта</c:v>
                </c:pt>
              </c:strCache>
            </c:strRef>
          </c:tx>
          <c:dLbls>
            <c:dLbl>
              <c:idx val="0"/>
              <c:layout>
                <c:manualLayout>
                  <c:x val="-2.6300683939601222E-2"/>
                  <c:y val="-1.8993616093938282E-2"/>
                </c:manualLayout>
              </c:layout>
              <c:showVal val="1"/>
            </c:dLbl>
            <c:dLbl>
              <c:idx val="1"/>
              <c:layout>
                <c:manualLayout>
                  <c:x val="-4.6412971658119896E-2"/>
                  <c:y val="-2.4420363549349247E-2"/>
                </c:manualLayout>
              </c:layout>
              <c:showVal val="1"/>
            </c:dLbl>
            <c:dLbl>
              <c:idx val="2"/>
              <c:layout>
                <c:manualLayout>
                  <c:x val="-1.2376792442165295E-2"/>
                  <c:y val="-2.7133737277054724E-2"/>
                </c:manualLayout>
              </c:layout>
              <c:showVal val="1"/>
            </c:dLbl>
            <c:txPr>
              <a:bodyPr/>
              <a:lstStyle/>
              <a:p>
                <a:pPr>
                  <a:defRPr b="1" i="1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3"/>
                <c:pt idx="0">
                  <c:v>ДОУ</c:v>
                </c:pt>
                <c:pt idx="1">
                  <c:v>Школы</c:v>
                </c:pt>
                <c:pt idx="2">
                  <c:v>Доп.образование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26802</c:v>
                </c:pt>
                <c:pt idx="1">
                  <c:v>29872</c:v>
                </c:pt>
                <c:pt idx="2">
                  <c:v>25570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dLbls>
            <c:dLbl>
              <c:idx val="0"/>
              <c:layout>
                <c:manualLayout>
                  <c:x val="1.0829693386894634E-2"/>
                  <c:y val="-4.6127353370992837E-2"/>
                </c:manualLayout>
              </c:layout>
              <c:showVal val="1"/>
            </c:dLbl>
            <c:dLbl>
              <c:idx val="1"/>
              <c:layout>
                <c:manualLayout>
                  <c:x val="1.7018089607977283E-2"/>
                  <c:y val="-4.8840727098698432E-2"/>
                </c:manualLayout>
              </c:layout>
              <c:showVal val="1"/>
            </c:dLbl>
            <c:dLbl>
              <c:idx val="2"/>
              <c:layout>
                <c:manualLayout>
                  <c:x val="5.8789764100285163E-2"/>
                  <c:y val="-2.713373727705470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26193.7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b="1" i="1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3"/>
                <c:pt idx="0">
                  <c:v>ДОУ</c:v>
                </c:pt>
                <c:pt idx="1">
                  <c:v>Школы</c:v>
                </c:pt>
                <c:pt idx="2">
                  <c:v>Доп.образование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27060</c:v>
                </c:pt>
                <c:pt idx="1">
                  <c:v>30166</c:v>
                </c:pt>
                <c:pt idx="2">
                  <c:v>26160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ДОУ</c:v>
                </c:pt>
                <c:pt idx="1">
                  <c:v>Школы</c:v>
                </c:pt>
                <c:pt idx="2">
                  <c:v>Доп.образование</c:v>
                </c:pt>
              </c:strCache>
            </c:strRef>
          </c:cat>
          <c:val>
            <c:numRef>
              <c:f>Лист1!$D$2:$D$5</c:f>
            </c:numRef>
          </c:val>
        </c:ser>
        <c:shape val="box"/>
        <c:axId val="95972736"/>
        <c:axId val="96281728"/>
        <c:axId val="0"/>
      </c:bar3DChart>
      <c:catAx>
        <c:axId val="95972736"/>
        <c:scaling>
          <c:orientation val="minMax"/>
        </c:scaling>
        <c:axPos val="b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96281728"/>
        <c:crosses val="autoZero"/>
        <c:auto val="1"/>
        <c:lblAlgn val="ctr"/>
        <c:lblOffset val="100"/>
      </c:catAx>
      <c:valAx>
        <c:axId val="9628172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95972736"/>
        <c:crosses val="autoZero"/>
        <c:crossBetween val="between"/>
      </c:valAx>
      <c:spPr>
        <a:solidFill>
          <a:schemeClr val="accent6">
            <a:lumMod val="40000"/>
            <a:lumOff val="60000"/>
          </a:schemeClr>
        </a:solidFill>
      </c:spPr>
    </c:plotArea>
    <c:legend>
      <c:legendPos val="r"/>
      <c:layout>
        <c:manualLayout>
          <c:xMode val="edge"/>
          <c:yMode val="edge"/>
          <c:x val="0.7313553854639937"/>
          <c:y val="9.3241135600317909E-2"/>
          <c:w val="0.25936202020438281"/>
          <c:h val="0.32239708408467477"/>
        </c:manualLayout>
      </c:layout>
      <c:txPr>
        <a:bodyPr/>
        <a:lstStyle/>
        <a:p>
          <a:pPr>
            <a:defRPr b="1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</c:chart>
  <c:spPr>
    <a:gradFill flip="none" rotWithShape="1"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8100000" scaled="1"/>
      <a:tileRect/>
    </a:gradFill>
  </c:spPr>
  <c:txPr>
    <a:bodyPr/>
    <a:lstStyle/>
    <a:p>
      <a:pPr>
        <a:defRPr sz="1800"/>
      </a:pPr>
      <a:endParaRPr lang="ru-RU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>Участники педагогических конкурсов</a:t>
            </a:r>
          </a:p>
        </c:rich>
      </c:tx>
      <c:layout/>
    </c:title>
    <c:view3D>
      <c:perspective val="30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Участники педконкурсов</c:v>
                </c:pt>
              </c:strCache>
            </c:strRef>
          </c:tx>
          <c:spPr>
            <a:solidFill>
              <a:srgbClr val="C00000"/>
            </a:solidFill>
          </c:spPr>
          <c:dLbls>
            <c:dLbl>
              <c:idx val="0"/>
              <c:layout>
                <c:manualLayout>
                  <c:x val="0"/>
                  <c:y val="-6.3492063492063502E-2"/>
                </c:manualLayout>
              </c:layout>
              <c:showVal val="1"/>
            </c:dLbl>
            <c:dLbl>
              <c:idx val="1"/>
              <c:layout>
                <c:manualLayout>
                  <c:x val="-4.6296296296295504E-3"/>
                  <c:y val="-4.3650793650793704E-2"/>
                </c:manualLayout>
              </c:layout>
              <c:showVal val="1"/>
            </c:dLbl>
            <c:txPr>
              <a:bodyPr/>
              <a:lstStyle/>
              <a:p>
                <a:pPr>
                  <a:defRPr sz="1800" b="1">
                    <a:latin typeface="Arial Black" pitchFamily="34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2013</c:v>
                </c:pt>
                <c:pt idx="1">
                  <c:v>2014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119</c:v>
                </c:pt>
                <c:pt idx="1">
                  <c:v>245</c:v>
                </c:pt>
              </c:numCache>
            </c:numRef>
          </c:val>
        </c:ser>
        <c:shape val="cylinder"/>
        <c:axId val="96916224"/>
        <c:axId val="96917760"/>
        <c:axId val="0"/>
      </c:bar3DChart>
      <c:catAx>
        <c:axId val="9691622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800"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96917760"/>
        <c:crosses val="autoZero"/>
        <c:auto val="1"/>
        <c:lblAlgn val="ctr"/>
        <c:lblOffset val="100"/>
      </c:catAx>
      <c:valAx>
        <c:axId val="9691776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96916224"/>
        <c:crosses val="autoZero"/>
        <c:crossBetween val="between"/>
      </c:valAx>
      <c:spPr>
        <a:solidFill>
          <a:schemeClr val="accent6">
            <a:lumMod val="40000"/>
            <a:lumOff val="60000"/>
          </a:schemeClr>
        </a:solidFill>
      </c:spPr>
    </c:plotArea>
    <c:plotVisOnly val="1"/>
  </c:chart>
  <c:spPr>
    <a:gradFill flip="none" rotWithShape="1">
      <a:gsLst>
        <a:gs pos="0">
          <a:srgbClr val="4F81BD">
            <a:tint val="66000"/>
            <a:satMod val="160000"/>
          </a:srgbClr>
        </a:gs>
        <a:gs pos="50000">
          <a:srgbClr val="4F81BD">
            <a:tint val="44500"/>
            <a:satMod val="160000"/>
          </a:srgbClr>
        </a:gs>
        <a:gs pos="100000">
          <a:srgbClr val="4F81BD">
            <a:tint val="23500"/>
            <a:satMod val="160000"/>
          </a:srgbClr>
        </a:gs>
      </a:gsLst>
      <a:lin ang="2700000" scaled="1"/>
      <a:tileRect/>
    </a:gradFill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2400" b="1" i="1">
                    <a:solidFill>
                      <a:schemeClr val="tx2">
                        <a:lumMod val="50000"/>
                      </a:schemeClr>
                    </a:solidFill>
                    <a:latin typeface="Arial Black" pitchFamily="34" charset="0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Казенные </c:v>
                </c:pt>
                <c:pt idx="1">
                  <c:v>Бюджетные</c:v>
                </c:pt>
                <c:pt idx="2">
                  <c:v>Автономные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</c:v>
                </c:pt>
                <c:pt idx="1">
                  <c:v>21</c:v>
                </c:pt>
                <c:pt idx="2">
                  <c:v>9</c:v>
                </c:pt>
              </c:numCache>
            </c:numRef>
          </c:val>
        </c:ser>
      </c:pie3DChart>
      <c:spPr>
        <a:solidFill>
          <a:schemeClr val="accent6">
            <a:lumMod val="40000"/>
            <a:lumOff val="60000"/>
          </a:schemeClr>
        </a:solidFill>
      </c:spPr>
    </c:plotArea>
    <c:legend>
      <c:legendPos val="r"/>
      <c:layout/>
      <c:txPr>
        <a:bodyPr/>
        <a:lstStyle/>
        <a:p>
          <a:pPr>
            <a:defRPr sz="18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spPr>
    <a:gradFill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ln>
      <a:solidFill>
        <a:schemeClr val="tx1">
          <a:lumMod val="75000"/>
          <a:lumOff val="25000"/>
        </a:schemeClr>
      </a:solidFill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perspective val="30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Дошкольное образование</c:v>
                </c:pt>
                <c:pt idx="1">
                  <c:v>Школьное образование</c:v>
                </c:pt>
                <c:pt idx="2">
                  <c:v>Дополнительное образование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Lbls>
            <c:txPr>
              <a:bodyPr/>
              <a:lstStyle/>
              <a:p>
                <a:pPr>
                  <a:defRPr sz="2000" b="1" i="1">
                    <a:latin typeface="Arial Black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Дошкольное образование</c:v>
                </c:pt>
                <c:pt idx="1">
                  <c:v>Школьное образование</c:v>
                </c:pt>
                <c:pt idx="2">
                  <c:v>Дополнительное образование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3224</c:v>
                </c:pt>
                <c:pt idx="1">
                  <c:v>5012</c:v>
                </c:pt>
                <c:pt idx="2">
                  <c:v>2271</c:v>
                </c:pt>
              </c:numCache>
            </c:numRef>
          </c:val>
        </c:ser>
        <c:shape val="cylinder"/>
        <c:axId val="45999232"/>
        <c:axId val="46000768"/>
        <c:axId val="0"/>
      </c:bar3DChart>
      <c:catAx>
        <c:axId val="45999232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 b="1">
                <a:solidFill>
                  <a:schemeClr val="tx2">
                    <a:lumMod val="50000"/>
                  </a:schemeClr>
                </a:solidFill>
              </a:defRPr>
            </a:pPr>
            <a:endParaRPr lang="ru-RU"/>
          </a:p>
        </c:txPr>
        <c:crossAx val="46000768"/>
        <c:crosses val="autoZero"/>
        <c:auto val="1"/>
        <c:lblAlgn val="ctr"/>
        <c:lblOffset val="100"/>
      </c:catAx>
      <c:valAx>
        <c:axId val="4600076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800" b="1">
                <a:solidFill>
                  <a:schemeClr val="tx2">
                    <a:lumMod val="50000"/>
                  </a:schemeClr>
                </a:solidFill>
              </a:defRPr>
            </a:pPr>
            <a:endParaRPr lang="ru-RU"/>
          </a:p>
        </c:txPr>
        <c:crossAx val="45999232"/>
        <c:crosses val="autoZero"/>
        <c:crossBetween val="between"/>
      </c:valAx>
      <c:spPr>
        <a:solidFill>
          <a:schemeClr val="accent6">
            <a:lumMod val="40000"/>
            <a:lumOff val="60000"/>
          </a:schemeClr>
        </a:solidFill>
      </c:spPr>
    </c:plotArea>
    <c:plotVisOnly val="1"/>
  </c:chart>
  <c:spPr>
    <a:gradFill flip="none" rotWithShape="1"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2700000" scaled="1"/>
      <a:tileRect/>
    </a:gradFill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C00000"/>
            </a:solidFill>
          </c:spPr>
          <c:dLbls>
            <c:dLbl>
              <c:idx val="0"/>
              <c:layout>
                <c:manualLayout>
                  <c:x val="0"/>
                  <c:y val="-2.3809523809523812E-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-7.1428571428571508E-2"/>
                </c:manualLayout>
              </c:layout>
              <c:showVal val="1"/>
            </c:dLbl>
            <c:dLbl>
              <c:idx val="2"/>
              <c:layout>
                <c:manualLayout>
                  <c:x val="-2.3148148148148147E-3"/>
                  <c:y val="-5.5555555555555455E-2"/>
                </c:manualLayout>
              </c:layout>
              <c:showVal val="1"/>
            </c:dLbl>
            <c:dLbl>
              <c:idx val="3"/>
              <c:layout>
                <c:manualLayout>
                  <c:x val="-4.6296296296296433E-3"/>
                  <c:y val="-5.5555555555555455E-2"/>
                </c:manualLayout>
              </c:layout>
              <c:showVal val="1"/>
            </c:dLbl>
            <c:txPr>
              <a:bodyPr/>
              <a:lstStyle/>
              <a:p>
                <a:pPr>
                  <a:defRPr sz="2400" b="1" i="1">
                    <a:latin typeface="Arial Black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Общеобразовательные классы</c:v>
                </c:pt>
                <c:pt idx="1">
                  <c:v>Дети с ЗПР</c:v>
                </c:pt>
                <c:pt idx="2">
                  <c:v>Дети у/о</c:v>
                </c:pt>
                <c:pt idx="3">
                  <c:v>Дети-инвалиды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92</c:v>
                </c:pt>
                <c:pt idx="1">
                  <c:v>4.5999999999999996</c:v>
                </c:pt>
                <c:pt idx="2">
                  <c:v>1.8</c:v>
                </c:pt>
                <c:pt idx="3">
                  <c:v>1.7</c:v>
                </c:pt>
              </c:numCache>
            </c:numRef>
          </c:val>
        </c:ser>
        <c:shape val="cylinder"/>
        <c:axId val="82731776"/>
        <c:axId val="82733312"/>
        <c:axId val="0"/>
      </c:bar3DChart>
      <c:catAx>
        <c:axId val="82731776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>
                <a:solidFill>
                  <a:srgbClr val="002060"/>
                </a:solidFill>
              </a:defRPr>
            </a:pPr>
            <a:endParaRPr lang="ru-RU"/>
          </a:p>
        </c:txPr>
        <c:crossAx val="82733312"/>
        <c:crosses val="autoZero"/>
        <c:auto val="1"/>
        <c:lblAlgn val="ctr"/>
        <c:lblOffset val="100"/>
      </c:catAx>
      <c:valAx>
        <c:axId val="8273331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800" b="1">
                <a:solidFill>
                  <a:schemeClr val="tx2">
                    <a:lumMod val="50000"/>
                  </a:schemeClr>
                </a:solidFill>
              </a:defRPr>
            </a:pPr>
            <a:endParaRPr lang="ru-RU"/>
          </a:p>
        </c:txPr>
        <c:crossAx val="82731776"/>
        <c:crosses val="autoZero"/>
        <c:crossBetween val="between"/>
      </c:valAx>
      <c:spPr>
        <a:solidFill>
          <a:schemeClr val="accent6">
            <a:lumMod val="40000"/>
            <a:lumOff val="60000"/>
          </a:schemeClr>
        </a:solidFill>
      </c:spPr>
    </c:plotArea>
    <c:plotVisOnly val="1"/>
  </c:chart>
  <c:spPr>
    <a:gradFill flip="none" rotWithShape="1">
      <a:gsLst>
        <a:gs pos="0">
          <a:srgbClr val="4F81BD">
            <a:tint val="66000"/>
            <a:satMod val="160000"/>
          </a:srgbClr>
        </a:gs>
        <a:gs pos="50000">
          <a:srgbClr val="4F81BD">
            <a:tint val="44500"/>
            <a:satMod val="160000"/>
          </a:srgbClr>
        </a:gs>
        <a:gs pos="100000">
          <a:srgbClr val="4F81BD">
            <a:tint val="23500"/>
            <a:satMod val="160000"/>
          </a:srgbClr>
        </a:gs>
      </a:gsLst>
      <a:lin ang="2700000" scaled="1"/>
      <a:tileRect/>
    </a:gradFill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От 0 до 1,5 лет</c:v>
                </c:pt>
              </c:strCache>
            </c:strRef>
          </c:tx>
          <c:marker>
            <c:symbol val="none"/>
          </c:marker>
          <c:cat>
            <c:numRef>
              <c:f>Лист1!$A$2:$A$7</c:f>
              <c:numCache>
                <c:formatCode>dd/mm/yyyy</c:formatCode>
                <c:ptCount val="6"/>
                <c:pt idx="0">
                  <c:v>40179</c:v>
                </c:pt>
                <c:pt idx="1">
                  <c:v>40544</c:v>
                </c:pt>
                <c:pt idx="2">
                  <c:v>40909</c:v>
                </c:pt>
                <c:pt idx="3">
                  <c:v>41275</c:v>
                </c:pt>
                <c:pt idx="4">
                  <c:v>41640</c:v>
                </c:pt>
                <c:pt idx="5">
                  <c:v>42004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461</c:v>
                </c:pt>
                <c:pt idx="1">
                  <c:v>716</c:v>
                </c:pt>
                <c:pt idx="2">
                  <c:v>698</c:v>
                </c:pt>
                <c:pt idx="3">
                  <c:v>770</c:v>
                </c:pt>
                <c:pt idx="4">
                  <c:v>732</c:v>
                </c:pt>
                <c:pt idx="5">
                  <c:v>821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От 1,5 лет до 3 лет</c:v>
                </c:pt>
              </c:strCache>
            </c:strRef>
          </c:tx>
          <c:marker>
            <c:symbol val="none"/>
          </c:marker>
          <c:cat>
            <c:numRef>
              <c:f>Лист1!$A$2:$A$7</c:f>
              <c:numCache>
                <c:formatCode>dd/mm/yyyy</c:formatCode>
                <c:ptCount val="6"/>
                <c:pt idx="0">
                  <c:v>40179</c:v>
                </c:pt>
                <c:pt idx="1">
                  <c:v>40544</c:v>
                </c:pt>
                <c:pt idx="2">
                  <c:v>40909</c:v>
                </c:pt>
                <c:pt idx="3">
                  <c:v>41275</c:v>
                </c:pt>
                <c:pt idx="4">
                  <c:v>41640</c:v>
                </c:pt>
                <c:pt idx="5">
                  <c:v>42004</c:v>
                </c:pt>
              </c:numCache>
            </c:num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669</c:v>
                </c:pt>
                <c:pt idx="1">
                  <c:v>323</c:v>
                </c:pt>
                <c:pt idx="2">
                  <c:v>306</c:v>
                </c:pt>
                <c:pt idx="3">
                  <c:v>123</c:v>
                </c:pt>
                <c:pt idx="4">
                  <c:v>166</c:v>
                </c:pt>
                <c:pt idx="5">
                  <c:v>88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От 3 до 4 лет</c:v>
                </c:pt>
              </c:strCache>
            </c:strRef>
          </c:tx>
          <c:marker>
            <c:symbol val="none"/>
          </c:marker>
          <c:cat>
            <c:numRef>
              <c:f>Лист1!$A$2:$A$7</c:f>
              <c:numCache>
                <c:formatCode>dd/mm/yyyy</c:formatCode>
                <c:ptCount val="6"/>
                <c:pt idx="0">
                  <c:v>40179</c:v>
                </c:pt>
                <c:pt idx="1">
                  <c:v>40544</c:v>
                </c:pt>
                <c:pt idx="2">
                  <c:v>40909</c:v>
                </c:pt>
                <c:pt idx="3">
                  <c:v>41275</c:v>
                </c:pt>
                <c:pt idx="4">
                  <c:v>41640</c:v>
                </c:pt>
                <c:pt idx="5">
                  <c:v>42004</c:v>
                </c:pt>
              </c:numCache>
            </c:num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112</c:v>
                </c:pt>
                <c:pt idx="1">
                  <c:v>46</c:v>
                </c:pt>
                <c:pt idx="2">
                  <c:v>45</c:v>
                </c:pt>
                <c:pt idx="3">
                  <c:v>4</c:v>
                </c:pt>
                <c:pt idx="4">
                  <c:v>14</c:v>
                </c:pt>
                <c:pt idx="5">
                  <c:v>7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От 4 до 5 лет</c:v>
                </c:pt>
              </c:strCache>
            </c:strRef>
          </c:tx>
          <c:marker>
            <c:symbol val="none"/>
          </c:marker>
          <c:cat>
            <c:numRef>
              <c:f>Лист1!$A$2:$A$7</c:f>
              <c:numCache>
                <c:formatCode>dd/mm/yyyy</c:formatCode>
                <c:ptCount val="6"/>
                <c:pt idx="0">
                  <c:v>40179</c:v>
                </c:pt>
                <c:pt idx="1">
                  <c:v>40544</c:v>
                </c:pt>
                <c:pt idx="2">
                  <c:v>40909</c:v>
                </c:pt>
                <c:pt idx="3">
                  <c:v>41275</c:v>
                </c:pt>
                <c:pt idx="4">
                  <c:v>41640</c:v>
                </c:pt>
                <c:pt idx="5">
                  <c:v>42004</c:v>
                </c:pt>
              </c:numCache>
            </c:numRef>
          </c:cat>
          <c:val>
            <c:numRef>
              <c:f>Лист1!$E$2:$E$7</c:f>
              <c:numCache>
                <c:formatCode>General</c:formatCode>
                <c:ptCount val="6"/>
                <c:pt idx="0">
                  <c:v>32</c:v>
                </c:pt>
                <c:pt idx="1">
                  <c:v>18</c:v>
                </c:pt>
                <c:pt idx="2">
                  <c:v>5</c:v>
                </c:pt>
                <c:pt idx="3">
                  <c:v>3</c:v>
                </c:pt>
                <c:pt idx="4">
                  <c:v>9</c:v>
                </c:pt>
                <c:pt idx="5">
                  <c:v>5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От 5 до 6 лет</c:v>
                </c:pt>
              </c:strCache>
            </c:strRef>
          </c:tx>
          <c:marker>
            <c:symbol val="none"/>
          </c:marker>
          <c:cat>
            <c:numRef>
              <c:f>Лист1!$A$2:$A$7</c:f>
              <c:numCache>
                <c:formatCode>dd/mm/yyyy</c:formatCode>
                <c:ptCount val="6"/>
                <c:pt idx="0">
                  <c:v>40179</c:v>
                </c:pt>
                <c:pt idx="1">
                  <c:v>40544</c:v>
                </c:pt>
                <c:pt idx="2">
                  <c:v>40909</c:v>
                </c:pt>
                <c:pt idx="3">
                  <c:v>41275</c:v>
                </c:pt>
                <c:pt idx="4">
                  <c:v>41640</c:v>
                </c:pt>
                <c:pt idx="5">
                  <c:v>42004</c:v>
                </c:pt>
              </c:numCache>
            </c:numRef>
          </c:cat>
          <c:val>
            <c:numRef>
              <c:f>Лист1!$F$2:$F$7</c:f>
              <c:numCache>
                <c:formatCode>General</c:formatCode>
                <c:ptCount val="6"/>
                <c:pt idx="0">
                  <c:v>18</c:v>
                </c:pt>
                <c:pt idx="1">
                  <c:v>12</c:v>
                </c:pt>
                <c:pt idx="2">
                  <c:v>4</c:v>
                </c:pt>
                <c:pt idx="3">
                  <c:v>0</c:v>
                </c:pt>
                <c:pt idx="4">
                  <c:v>6</c:v>
                </c:pt>
                <c:pt idx="5">
                  <c:v>5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От 6 до 7 лет</c:v>
                </c:pt>
              </c:strCache>
            </c:strRef>
          </c:tx>
          <c:marker>
            <c:symbol val="none"/>
          </c:marker>
          <c:cat>
            <c:numRef>
              <c:f>Лист1!$A$2:$A$7</c:f>
              <c:numCache>
                <c:formatCode>dd/mm/yyyy</c:formatCode>
                <c:ptCount val="6"/>
                <c:pt idx="0">
                  <c:v>40179</c:v>
                </c:pt>
                <c:pt idx="1">
                  <c:v>40544</c:v>
                </c:pt>
                <c:pt idx="2">
                  <c:v>40909</c:v>
                </c:pt>
                <c:pt idx="3">
                  <c:v>41275</c:v>
                </c:pt>
                <c:pt idx="4">
                  <c:v>41640</c:v>
                </c:pt>
                <c:pt idx="5">
                  <c:v>42004</c:v>
                </c:pt>
              </c:numCache>
            </c:numRef>
          </c:cat>
          <c:val>
            <c:numRef>
              <c:f>Лист1!$G$2:$G$7</c:f>
              <c:numCache>
                <c:formatCode>General</c:formatCode>
                <c:ptCount val="6"/>
                <c:pt idx="0">
                  <c:v>5</c:v>
                </c:pt>
                <c:pt idx="1">
                  <c:v>3</c:v>
                </c:pt>
                <c:pt idx="2">
                  <c:v>2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</c:numCache>
            </c:numRef>
          </c:val>
        </c:ser>
        <c:marker val="1"/>
        <c:axId val="83002496"/>
        <c:axId val="83004032"/>
      </c:lineChart>
      <c:dateAx>
        <c:axId val="83002496"/>
        <c:scaling>
          <c:orientation val="minMax"/>
        </c:scaling>
        <c:axPos val="b"/>
        <c:numFmt formatCode="dd/mm/yyyy" sourceLinked="1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83004032"/>
        <c:crosses val="autoZero"/>
        <c:auto val="1"/>
        <c:lblOffset val="100"/>
      </c:dateAx>
      <c:valAx>
        <c:axId val="8300403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83002496"/>
        <c:crosses val="autoZero"/>
        <c:crossBetween val="between"/>
      </c:valAx>
      <c:spPr>
        <a:solidFill>
          <a:schemeClr val="accent6">
            <a:lumMod val="40000"/>
            <a:lumOff val="60000"/>
          </a:schemeClr>
        </a:solidFill>
      </c:spPr>
    </c:plotArea>
    <c:legend>
      <c:legendPos val="r"/>
      <c:layout>
        <c:manualLayout>
          <c:xMode val="edge"/>
          <c:yMode val="edge"/>
          <c:x val="0.78601965524157424"/>
          <c:y val="5.9978442845544433E-2"/>
          <c:w val="0.20523723655362763"/>
          <c:h val="0.68448892746157564"/>
        </c:manualLayout>
      </c:layout>
      <c:txPr>
        <a:bodyPr/>
        <a:lstStyle/>
        <a:p>
          <a:pPr>
            <a:defRPr sz="1400" b="1"/>
          </a:pPr>
          <a:endParaRPr lang="ru-RU"/>
        </a:p>
      </c:txPr>
    </c:legend>
    <c:plotVisOnly val="1"/>
  </c:chart>
  <c:spPr>
    <a:gradFill flip="none" rotWithShape="1">
      <a:gsLst>
        <a:gs pos="0">
          <a:srgbClr val="4F81BD">
            <a:tint val="66000"/>
            <a:satMod val="160000"/>
          </a:srgbClr>
        </a:gs>
        <a:gs pos="50000">
          <a:srgbClr val="4F81BD">
            <a:tint val="44500"/>
            <a:satMod val="160000"/>
          </a:srgbClr>
        </a:gs>
        <a:gs pos="100000">
          <a:srgbClr val="4F81BD">
            <a:tint val="23500"/>
            <a:satMod val="160000"/>
          </a:srgbClr>
        </a:gs>
      </a:gsLst>
      <a:lin ang="2700000" scaled="1"/>
      <a:tileRect/>
    </a:gradFill>
  </c:sp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>
        <c:manualLayout>
          <c:layoutTarget val="inner"/>
          <c:xMode val="edge"/>
          <c:yMode val="edge"/>
          <c:x val="9.3055616929759818E-2"/>
          <c:y val="6.9579263813038819E-2"/>
          <c:w val="0.89567536089238842"/>
          <c:h val="0.79348429455587777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2013</c:v>
                </c:pt>
              </c:strCache>
            </c:strRef>
          </c:tx>
          <c:dLbls>
            <c:dLbl>
              <c:idx val="0"/>
              <c:layout>
                <c:manualLayout>
                  <c:x val="-1.8162977948298586E-2"/>
                  <c:y val="-5.8044120534234585E-2"/>
                </c:manualLayout>
              </c:layout>
              <c:tx>
                <c:rich>
                  <a:bodyPr/>
                  <a:lstStyle/>
                  <a:p>
                    <a:r>
                      <a:rPr lang="en-US" b="1" i="1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Arial Black" pitchFamily="34" charset="0"/>
                      </a:rPr>
                      <a:t>9</a:t>
                    </a:r>
                    <a:r>
                      <a:rPr lang="en-US" b="1" dirty="0" smtClean="0"/>
                      <a:t>0</a:t>
                    </a:r>
                    <a:r>
                      <a:rPr lang="ru-RU" b="1" dirty="0" smtClean="0"/>
                      <a:t>%</a:t>
                    </a:r>
                    <a:endParaRPr lang="en-US" b="1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1.6511798134816907E-3"/>
                  <c:y val="-2.776013652343735E-2"/>
                </c:manualLayout>
              </c:layout>
              <c:tx>
                <c:rich>
                  <a:bodyPr/>
                  <a:lstStyle/>
                  <a:p>
                    <a:r>
                      <a:rPr lang="en-US" b="1" i="1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Arial Black" pitchFamily="34" charset="0"/>
                      </a:rPr>
                      <a:t>1</a:t>
                    </a:r>
                    <a:r>
                      <a:rPr lang="en-US" b="1" dirty="0" smtClean="0"/>
                      <a:t>2,8</a:t>
                    </a:r>
                    <a:r>
                      <a:rPr lang="ru-RU" b="1" dirty="0" smtClean="0"/>
                      <a:t>%</a:t>
                    </a:r>
                    <a:endParaRPr lang="en-US" b="1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b="1" i="1">
                    <a:solidFill>
                      <a:schemeClr val="tx2">
                        <a:lumMod val="75000"/>
                      </a:schemeClr>
                    </a:solidFill>
                    <a:latin typeface="Arial Black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ФГОС НОО</c:v>
                </c:pt>
                <c:pt idx="1">
                  <c:v>ФГОС ООО</c:v>
                </c:pt>
                <c:pt idx="2">
                  <c:v>ФГОС СОО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90</c:v>
                </c:pt>
                <c:pt idx="1">
                  <c:v>12.8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2014</c:v>
                </c:pt>
              </c:strCache>
            </c:strRef>
          </c:tx>
          <c:dLbls>
            <c:dLbl>
              <c:idx val="0"/>
              <c:layout>
                <c:manualLayout>
                  <c:x val="3.3023596269634065E-3"/>
                  <c:y val="-2.2712838973721491E-2"/>
                </c:manualLayout>
              </c:layout>
              <c:tx>
                <c:rich>
                  <a:bodyPr/>
                  <a:lstStyle/>
                  <a:p>
                    <a:r>
                      <a:rPr lang="en-US" b="1" i="1" dirty="0" smtClean="0">
                        <a:solidFill>
                          <a:srgbClr val="C00000"/>
                        </a:solidFill>
                        <a:latin typeface="Arial Black" pitchFamily="34" charset="0"/>
                      </a:rPr>
                      <a:t>1</a:t>
                    </a:r>
                    <a:r>
                      <a:rPr lang="en-US" b="1" dirty="0" smtClean="0"/>
                      <a:t>00</a:t>
                    </a:r>
                    <a:r>
                      <a:rPr lang="ru-RU" b="1" dirty="0" smtClean="0"/>
                      <a:t> %</a:t>
                    </a:r>
                    <a:endParaRPr lang="en-US" b="1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3.467477608311554E-2"/>
                  <c:y val="-5.0472975497158814E-3"/>
                </c:manualLayout>
              </c:layout>
              <c:tx>
                <c:rich>
                  <a:bodyPr/>
                  <a:lstStyle/>
                  <a:p>
                    <a:r>
                      <a:rPr lang="en-US" b="1" i="1" dirty="0" smtClean="0">
                        <a:solidFill>
                          <a:srgbClr val="C00000"/>
                        </a:solidFill>
                        <a:latin typeface="Arial Black" pitchFamily="34" charset="0"/>
                      </a:rPr>
                      <a:t>3</a:t>
                    </a:r>
                    <a:r>
                      <a:rPr lang="en-US" b="1" dirty="0" smtClean="0"/>
                      <a:t>0</a:t>
                    </a:r>
                    <a:r>
                      <a:rPr lang="ru-RU" b="1" dirty="0" smtClean="0"/>
                      <a:t>%</a:t>
                    </a:r>
                    <a:endParaRPr lang="en-US" b="1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2.80700568291887E-2"/>
                  <c:y val="-3.2807434073153292E-2"/>
                </c:manualLayout>
              </c:layout>
              <c:tx>
                <c:rich>
                  <a:bodyPr/>
                  <a:lstStyle/>
                  <a:p>
                    <a:r>
                      <a:rPr lang="en-US" b="1" i="1" smtClean="0">
                        <a:solidFill>
                          <a:srgbClr val="C00000"/>
                        </a:solidFill>
                        <a:latin typeface="Arial Black" pitchFamily="34" charset="0"/>
                      </a:rPr>
                      <a:t>0</a:t>
                    </a:r>
                    <a:r>
                      <a:rPr lang="en-US" b="1" smtClean="0"/>
                      <a:t>,5</a:t>
                    </a:r>
                    <a:r>
                      <a:rPr lang="ru-RU" b="1" smtClean="0"/>
                      <a:t> %</a:t>
                    </a: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b="1" i="1">
                    <a:solidFill>
                      <a:srgbClr val="C00000"/>
                    </a:solidFill>
                    <a:latin typeface="Arial Black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ФГОС НОО</c:v>
                </c:pt>
                <c:pt idx="1">
                  <c:v>ФГОС ООО</c:v>
                </c:pt>
                <c:pt idx="2">
                  <c:v>ФГОС СОО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100</c:v>
                </c:pt>
                <c:pt idx="1">
                  <c:v>30</c:v>
                </c:pt>
                <c:pt idx="2">
                  <c:v>0.5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ФГОС НОО</c:v>
                </c:pt>
                <c:pt idx="1">
                  <c:v>ФГОС ООО</c:v>
                </c:pt>
                <c:pt idx="2">
                  <c:v>ФГОС СОО</c:v>
                </c:pt>
              </c:strCache>
            </c:strRef>
          </c:cat>
          <c:val>
            <c:numRef>
              <c:f>Лист1!$D$2:$D$4</c:f>
            </c:numRef>
          </c:val>
        </c:ser>
        <c:shape val="box"/>
        <c:axId val="83437824"/>
        <c:axId val="83452288"/>
        <c:axId val="0"/>
      </c:bar3DChart>
      <c:catAx>
        <c:axId val="83437824"/>
        <c:scaling>
          <c:orientation val="minMax"/>
        </c:scaling>
        <c:axPos val="b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83452288"/>
        <c:crosses val="autoZero"/>
        <c:auto val="1"/>
        <c:lblAlgn val="ctr"/>
        <c:lblOffset val="100"/>
      </c:catAx>
      <c:valAx>
        <c:axId val="8345228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83437824"/>
        <c:crosses val="autoZero"/>
        <c:crossBetween val="between"/>
      </c:valAx>
      <c:spPr>
        <a:solidFill>
          <a:schemeClr val="accent6">
            <a:lumMod val="40000"/>
            <a:lumOff val="60000"/>
          </a:schemeClr>
        </a:solidFill>
      </c:spPr>
    </c:plotArea>
    <c:legend>
      <c:legendPos val="r"/>
      <c:layout>
        <c:manualLayout>
          <c:xMode val="edge"/>
          <c:yMode val="edge"/>
          <c:x val="0.85630523163972616"/>
          <c:y val="0.27034279496287711"/>
          <c:w val="0.13378768947938441"/>
          <c:h val="0.31799007868220264"/>
        </c:manualLayout>
      </c:layout>
      <c:txPr>
        <a:bodyPr/>
        <a:lstStyle/>
        <a:p>
          <a:pPr>
            <a:defRPr sz="2400" b="1"/>
          </a:pPr>
          <a:endParaRPr lang="ru-RU"/>
        </a:p>
      </c:txPr>
    </c:legend>
    <c:plotVisOnly val="1"/>
  </c:chart>
  <c:spPr>
    <a:gradFill flip="none" rotWithShape="1"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2700000" scaled="1"/>
      <a:tileRect/>
    </a:gradFill>
  </c:spPr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Учащиеся (человек)</a:t>
            </a:r>
            <a:endParaRPr lang="ru-RU" dirty="0"/>
          </a:p>
        </c:rich>
      </c:tx>
      <c:layout/>
    </c:title>
    <c:view3D>
      <c:rotX val="75"/>
      <c:perspective val="10"/>
    </c:view3D>
    <c:sideWall>
      <c:spPr>
        <a:solidFill>
          <a:schemeClr val="accent6">
            <a:lumMod val="40000"/>
            <a:lumOff val="60000"/>
          </a:schemeClr>
        </a:solidFill>
      </c:spPr>
    </c:sideWall>
    <c:backWall>
      <c:spPr>
        <a:solidFill>
          <a:schemeClr val="accent6">
            <a:lumMod val="40000"/>
            <a:lumOff val="60000"/>
          </a:schemeClr>
        </a:solidFill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Учащиеся</c:v>
                </c:pt>
              </c:strCache>
            </c:strRef>
          </c:tx>
          <c:explosion val="25"/>
          <c:dLbls>
            <c:dLbl>
              <c:idx val="0"/>
              <c:spPr/>
              <c:txPr>
                <a:bodyPr/>
                <a:lstStyle/>
                <a:p>
                  <a:pPr>
                    <a:defRPr sz="2000" b="1" i="1">
                      <a:latin typeface="Arial Black" pitchFamily="34" charset="0"/>
                    </a:defRPr>
                  </a:pPr>
                  <a:endParaRPr lang="ru-RU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sz="2000" b="1" i="1">
                      <a:latin typeface="Arial Black" pitchFamily="34" charset="0"/>
                    </a:defRPr>
                  </a:pPr>
                  <a:endParaRPr lang="ru-RU"/>
                </a:p>
              </c:txPr>
            </c:dLbl>
            <c:txPr>
              <a:bodyPr/>
              <a:lstStyle/>
              <a:p>
                <a:pPr>
                  <a:defRPr b="1">
                    <a:latin typeface="Arial Black" pitchFamily="34" charset="0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1 смена</c:v>
                </c:pt>
                <c:pt idx="1">
                  <c:v>2 смена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4001</c:v>
                </c:pt>
                <c:pt idx="1">
                  <c:v>1011</c:v>
                </c:pt>
              </c:numCache>
            </c:numRef>
          </c:val>
        </c:ser>
      </c:pie3DChart>
      <c:spPr>
        <a:solidFill>
          <a:schemeClr val="accent6">
            <a:lumMod val="40000"/>
            <a:lumOff val="60000"/>
          </a:schemeClr>
        </a:solidFill>
      </c:spPr>
    </c:plotArea>
    <c:legend>
      <c:legendPos val="r"/>
      <c:layout>
        <c:manualLayout>
          <c:xMode val="edge"/>
          <c:yMode val="edge"/>
          <c:x val="0.78216856780870458"/>
          <c:y val="0.12565816099798433"/>
          <c:w val="0.20765628071239947"/>
          <c:h val="0.20497821670608027"/>
        </c:manualLayout>
      </c:layout>
      <c:txPr>
        <a:bodyPr/>
        <a:lstStyle/>
        <a:p>
          <a:pPr>
            <a:defRPr sz="2400" b="1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</c:chart>
  <c:spPr>
    <a:gradFill flip="none" rotWithShape="1"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2700000" scaled="1"/>
      <a:tileRect/>
    </a:gradFill>
  </c:spPr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2400" b="1" i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Лист1!$A$2:$A$11</c:f>
              <c:strCache>
                <c:ptCount val="10"/>
                <c:pt idx="0">
                  <c:v>Социально-педагогическая</c:v>
                </c:pt>
                <c:pt idx="1">
                  <c:v>Туристско-краеведческая</c:v>
                </c:pt>
                <c:pt idx="2">
                  <c:v>Физкультурно-спортивная</c:v>
                </c:pt>
                <c:pt idx="3">
                  <c:v>Научно-техническая</c:v>
                </c:pt>
                <c:pt idx="4">
                  <c:v>Военно-патриотическая</c:v>
                </c:pt>
                <c:pt idx="5">
                  <c:v>Художественно-эстетическая</c:v>
                </c:pt>
                <c:pt idx="6">
                  <c:v>Естественнонаучная</c:v>
                </c:pt>
                <c:pt idx="7">
                  <c:v>Культурнобиологическая</c:v>
                </c:pt>
                <c:pt idx="8">
                  <c:v>Эколого-биологическая</c:v>
                </c:pt>
                <c:pt idx="9">
                  <c:v>Познавательно-речевая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6</c:v>
                </c:pt>
                <c:pt idx="1">
                  <c:v>8</c:v>
                </c:pt>
                <c:pt idx="2">
                  <c:v>19</c:v>
                </c:pt>
                <c:pt idx="3">
                  <c:v>5</c:v>
                </c:pt>
                <c:pt idx="4">
                  <c:v>4</c:v>
                </c:pt>
                <c:pt idx="5">
                  <c:v>16</c:v>
                </c:pt>
                <c:pt idx="6">
                  <c:v>8</c:v>
                </c:pt>
                <c:pt idx="7">
                  <c:v>3</c:v>
                </c:pt>
                <c:pt idx="8">
                  <c:v>10</c:v>
                </c:pt>
                <c:pt idx="9">
                  <c:v>1</c:v>
                </c:pt>
              </c:numCache>
            </c:numRef>
          </c:val>
        </c:ser>
        <c:firstSliceAng val="0"/>
      </c:pieChart>
      <c:spPr>
        <a:solidFill>
          <a:schemeClr val="accent6">
            <a:lumMod val="40000"/>
            <a:lumOff val="60000"/>
          </a:schemeClr>
        </a:solidFill>
      </c:spPr>
    </c:plotArea>
    <c:legend>
      <c:legendPos val="r"/>
      <c:layout>
        <c:manualLayout>
          <c:xMode val="edge"/>
          <c:yMode val="edge"/>
          <c:x val="0.6074245151704406"/>
          <c:y val="0"/>
          <c:w val="0.38013380520281204"/>
          <c:h val="0.98588097168528677"/>
        </c:manualLayout>
      </c:layout>
      <c:txPr>
        <a:bodyPr/>
        <a:lstStyle/>
        <a:p>
          <a:pPr>
            <a:defRPr sz="1800" b="1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</c:chart>
  <c:spPr>
    <a:gradFill flip="none" rotWithShape="1"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2700000" scaled="1"/>
      <a:tileRect/>
    </a:gradFill>
  </c:sp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AngAx val="1"/>
    </c:view3D>
    <c:sideWall>
      <c:spPr>
        <a:noFill/>
      </c:spPr>
    </c:sideWall>
    <c:backWall>
      <c:spPr>
        <a:noFill/>
      </c:spPr>
    </c:backWall>
    <c:plotArea>
      <c:layout>
        <c:manualLayout>
          <c:layoutTarget val="inner"/>
          <c:xMode val="edge"/>
          <c:yMode val="edge"/>
          <c:x val="0.12430489842007521"/>
          <c:y val="0.10717731926052428"/>
          <c:w val="0.781669139673564"/>
          <c:h val="0.42616374638547738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Русский язык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-1.5802358533118073E-2"/>
                </c:manualLayout>
              </c:layout>
              <c:showVal val="1"/>
            </c:dLbl>
            <c:dLbl>
              <c:idx val="1"/>
              <c:layout>
                <c:manualLayout>
                  <c:x val="5.0925337632080131E-17"/>
                  <c:y val="-3.555530669951569E-2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-4.3456485966074702E-2"/>
                </c:manualLayout>
              </c:layout>
              <c:showVal val="1"/>
            </c:dLbl>
            <c:txPr>
              <a:bodyPr/>
              <a:lstStyle/>
              <a:p>
                <a:pPr>
                  <a:defRPr b="1" i="1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Гимназия №1</c:v>
                </c:pt>
                <c:pt idx="1">
                  <c:v>СОШ № 2</c:v>
                </c:pt>
                <c:pt idx="2">
                  <c:v> СОШ № 7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73.3</c:v>
                </c:pt>
                <c:pt idx="1">
                  <c:v>69.400000000000006</c:v>
                </c:pt>
                <c:pt idx="2">
                  <c:v>68.900000000000006</c:v>
                </c:pt>
              </c:numCache>
            </c:numRef>
          </c:val>
        </c:ser>
        <c:shape val="box"/>
        <c:axId val="92227456"/>
        <c:axId val="92274688"/>
        <c:axId val="0"/>
      </c:bar3DChart>
      <c:catAx>
        <c:axId val="92227456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92274688"/>
        <c:crosses val="autoZero"/>
        <c:auto val="1"/>
        <c:lblAlgn val="ctr"/>
        <c:lblOffset val="100"/>
      </c:catAx>
      <c:valAx>
        <c:axId val="9227468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92227456"/>
        <c:crosses val="autoZero"/>
        <c:crossBetween val="between"/>
      </c:valAx>
      <c:spPr>
        <a:solidFill>
          <a:schemeClr val="accent6">
            <a:lumMod val="40000"/>
            <a:lumOff val="60000"/>
          </a:schemeClr>
        </a:solidFill>
      </c:spPr>
    </c:plotArea>
    <c:legend>
      <c:legendPos val="r"/>
      <c:layout>
        <c:manualLayout>
          <c:xMode val="edge"/>
          <c:yMode val="edge"/>
          <c:x val="0.28220442901537002"/>
          <c:y val="2.1873779327795536E-3"/>
          <c:w val="0.30024674076355257"/>
          <c:h val="0.10964939294679768"/>
        </c:manualLayout>
      </c:layout>
      <c:txPr>
        <a:bodyPr/>
        <a:lstStyle/>
        <a:p>
          <a:pPr>
            <a:defRPr b="1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21391D-DD2E-48E9-9AE6-B59200CD5A2F}" type="doc">
      <dgm:prSet loTypeId="urn:microsoft.com/office/officeart/2005/8/layout/pyramid2" loCatId="list" qsTypeId="urn:microsoft.com/office/officeart/2005/8/quickstyle/simple1" qsCatId="simple" csTypeId="urn:microsoft.com/office/officeart/2005/8/colors/accent6_2" csCatId="accent6" phldr="1"/>
      <dgm:spPr/>
    </dgm:pt>
    <dgm:pt modelId="{D8E3CB0A-573E-4F53-98C8-6CFE6EF1D58E}">
      <dgm:prSet phldrT="[Текст]" custT="1"/>
      <dgm:spPr/>
      <dgm:t>
        <a:bodyPr/>
        <a:lstStyle/>
        <a:p>
          <a:pPr algn="ctr"/>
          <a:r>
            <a:rPr lang="ru-RU" sz="3600" b="1" dirty="0" smtClean="0">
              <a:latin typeface="Arial" pitchFamily="34" charset="0"/>
              <a:cs typeface="Arial" pitchFamily="34" charset="0"/>
            </a:rPr>
            <a:t>Всего 7458 детей в возрасте от 5-18 лет</a:t>
          </a:r>
          <a:endParaRPr lang="ru-RU" sz="3600" b="1" dirty="0">
            <a:latin typeface="Arial" pitchFamily="34" charset="0"/>
            <a:cs typeface="Arial" pitchFamily="34" charset="0"/>
          </a:endParaRPr>
        </a:p>
      </dgm:t>
    </dgm:pt>
    <dgm:pt modelId="{8F99410C-D08D-4DA8-BD53-8F1F1CD86823}" type="parTrans" cxnId="{84663161-F875-4A13-9B77-FB731DC6AD83}">
      <dgm:prSet/>
      <dgm:spPr/>
      <dgm:t>
        <a:bodyPr/>
        <a:lstStyle/>
        <a:p>
          <a:endParaRPr lang="ru-RU"/>
        </a:p>
      </dgm:t>
    </dgm:pt>
    <dgm:pt modelId="{52CF5A55-99E2-4D8D-8B4D-BC509B8D8929}" type="sibTrans" cxnId="{84663161-F875-4A13-9B77-FB731DC6AD83}">
      <dgm:prSet/>
      <dgm:spPr/>
      <dgm:t>
        <a:bodyPr/>
        <a:lstStyle/>
        <a:p>
          <a:endParaRPr lang="ru-RU"/>
        </a:p>
      </dgm:t>
    </dgm:pt>
    <dgm:pt modelId="{4A677021-DF92-4F83-B7A8-6AA520CA4BDD}">
      <dgm:prSet phldrT="[Текст]" custT="1"/>
      <dgm:spPr/>
      <dgm:t>
        <a:bodyPr/>
        <a:lstStyle/>
        <a:p>
          <a:r>
            <a:rPr lang="ru-RU" sz="3000" b="1" dirty="0" smtClean="0">
              <a:latin typeface="Arial" pitchFamily="34" charset="0"/>
              <a:cs typeface="Arial" pitchFamily="34" charset="0"/>
            </a:rPr>
            <a:t>Доля занятых в дополнительном образовании   87,39 %</a:t>
          </a:r>
          <a:endParaRPr lang="ru-RU" sz="3000" b="1" dirty="0">
            <a:latin typeface="Arial" pitchFamily="34" charset="0"/>
            <a:cs typeface="Arial" pitchFamily="34" charset="0"/>
          </a:endParaRPr>
        </a:p>
      </dgm:t>
    </dgm:pt>
    <dgm:pt modelId="{9265EF61-7E6F-4C18-A8AF-E30B509F89DF}" type="parTrans" cxnId="{27041AB8-4E3A-4415-AE82-B38F342D7F6A}">
      <dgm:prSet/>
      <dgm:spPr/>
      <dgm:t>
        <a:bodyPr/>
        <a:lstStyle/>
        <a:p>
          <a:endParaRPr lang="ru-RU"/>
        </a:p>
      </dgm:t>
    </dgm:pt>
    <dgm:pt modelId="{30FF6963-A911-4A80-BE6A-9758D2B58BE9}" type="sibTrans" cxnId="{27041AB8-4E3A-4415-AE82-B38F342D7F6A}">
      <dgm:prSet/>
      <dgm:spPr/>
      <dgm:t>
        <a:bodyPr/>
        <a:lstStyle/>
        <a:p>
          <a:endParaRPr lang="ru-RU"/>
        </a:p>
      </dgm:t>
    </dgm:pt>
    <dgm:pt modelId="{5A1A48A9-DA80-4358-9AEA-6E762D9CD18F}">
      <dgm:prSet phldrT="[Текст]" custT="1"/>
      <dgm:spPr/>
      <dgm:t>
        <a:bodyPr/>
        <a:lstStyle/>
        <a:p>
          <a:r>
            <a:rPr lang="ru-RU" sz="3600" b="1" dirty="0" smtClean="0">
              <a:latin typeface="Arial" pitchFamily="34" charset="0"/>
              <a:cs typeface="Arial" pitchFamily="34" charset="0"/>
            </a:rPr>
            <a:t>Занято</a:t>
          </a:r>
          <a:r>
            <a:rPr lang="ru-RU" sz="3600" b="1" dirty="0" smtClean="0"/>
            <a:t> в дополнительном образовании 6517 детей</a:t>
          </a:r>
          <a:endParaRPr lang="ru-RU" sz="3600" b="1" dirty="0"/>
        </a:p>
      </dgm:t>
    </dgm:pt>
    <dgm:pt modelId="{69B7E7BF-6DE2-413E-96B6-CE76816E075C}" type="parTrans" cxnId="{61DEEF2E-2692-456B-824E-C14999110B6E}">
      <dgm:prSet/>
      <dgm:spPr/>
      <dgm:t>
        <a:bodyPr/>
        <a:lstStyle/>
        <a:p>
          <a:endParaRPr lang="ru-RU"/>
        </a:p>
      </dgm:t>
    </dgm:pt>
    <dgm:pt modelId="{72F5E2C6-0706-4717-A55E-1C5C223793C8}" type="sibTrans" cxnId="{61DEEF2E-2692-456B-824E-C14999110B6E}">
      <dgm:prSet/>
      <dgm:spPr/>
      <dgm:t>
        <a:bodyPr/>
        <a:lstStyle/>
        <a:p>
          <a:endParaRPr lang="ru-RU"/>
        </a:p>
      </dgm:t>
    </dgm:pt>
    <dgm:pt modelId="{2E4F3DA2-B581-44F0-BD38-5A1CAF055CD3}" type="pres">
      <dgm:prSet presAssocID="{B021391D-DD2E-48E9-9AE6-B59200CD5A2F}" presName="compositeShape" presStyleCnt="0">
        <dgm:presLayoutVars>
          <dgm:dir/>
          <dgm:resizeHandles/>
        </dgm:presLayoutVars>
      </dgm:prSet>
      <dgm:spPr/>
    </dgm:pt>
    <dgm:pt modelId="{CE0D3B27-FF5C-477C-90E9-EAB96D6FD0E4}" type="pres">
      <dgm:prSet presAssocID="{B021391D-DD2E-48E9-9AE6-B59200CD5A2F}" presName="pyramid" presStyleLbl="node1" presStyleIdx="0" presStyleCnt="1" custScaleX="159913"/>
      <dgm:spPr>
        <a:solidFill>
          <a:schemeClr val="accent6">
            <a:lumMod val="40000"/>
            <a:lumOff val="60000"/>
          </a:schemeClr>
        </a:solidFill>
      </dgm:spPr>
    </dgm:pt>
    <dgm:pt modelId="{99966BA2-C72E-4014-A90B-C233D97823FB}" type="pres">
      <dgm:prSet presAssocID="{B021391D-DD2E-48E9-9AE6-B59200CD5A2F}" presName="theList" presStyleCnt="0"/>
      <dgm:spPr/>
    </dgm:pt>
    <dgm:pt modelId="{9FD2D40B-535A-4FF5-946A-36C2175896AA}" type="pres">
      <dgm:prSet presAssocID="{D8E3CB0A-573E-4F53-98C8-6CFE6EF1D58E}" presName="aNode" presStyleLbl="fgAcc1" presStyleIdx="0" presStyleCnt="3" custScaleX="197582" custScaleY="1158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42A9ED-707D-4C51-A3F7-79D95D130840}" type="pres">
      <dgm:prSet presAssocID="{D8E3CB0A-573E-4F53-98C8-6CFE6EF1D58E}" presName="aSpace" presStyleCnt="0"/>
      <dgm:spPr/>
    </dgm:pt>
    <dgm:pt modelId="{FFF36C31-D842-4D65-8EBA-DD51DB5F5E3D}" type="pres">
      <dgm:prSet presAssocID="{4A677021-DF92-4F83-B7A8-6AA520CA4BDD}" presName="aNode" presStyleLbl="fgAcc1" presStyleIdx="1" presStyleCnt="3" custScaleX="276727" custLinFactX="-8371" custLinFactNeighborX="-100000" custLinFactNeighborY="176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1BAEA9-D1C8-4F2B-B17C-DC02669657B6}" type="pres">
      <dgm:prSet presAssocID="{4A677021-DF92-4F83-B7A8-6AA520CA4BDD}" presName="aSpace" presStyleCnt="0"/>
      <dgm:spPr/>
    </dgm:pt>
    <dgm:pt modelId="{4AA116B8-047F-4D6D-B956-E034ACC55F8A}" type="pres">
      <dgm:prSet presAssocID="{5A1A48A9-DA80-4358-9AEA-6E762D9CD18F}" presName="aNode" presStyleLbl="fgAcc1" presStyleIdx="2" presStyleCnt="3" custScaleX="187806" custScaleY="1998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0661B7-24DF-47BE-B508-7C746D77598F}" type="pres">
      <dgm:prSet presAssocID="{5A1A48A9-DA80-4358-9AEA-6E762D9CD18F}" presName="aSpace" presStyleCnt="0"/>
      <dgm:spPr/>
    </dgm:pt>
  </dgm:ptLst>
  <dgm:cxnLst>
    <dgm:cxn modelId="{55D255E5-298E-45E8-9D46-155F9B666E83}" type="presOf" srcId="{D8E3CB0A-573E-4F53-98C8-6CFE6EF1D58E}" destId="{9FD2D40B-535A-4FF5-946A-36C2175896AA}" srcOrd="0" destOrd="0" presId="urn:microsoft.com/office/officeart/2005/8/layout/pyramid2"/>
    <dgm:cxn modelId="{2C86DDBB-2573-4430-AD24-13F281CB0EDD}" type="presOf" srcId="{5A1A48A9-DA80-4358-9AEA-6E762D9CD18F}" destId="{4AA116B8-047F-4D6D-B956-E034ACC55F8A}" srcOrd="0" destOrd="0" presId="urn:microsoft.com/office/officeart/2005/8/layout/pyramid2"/>
    <dgm:cxn modelId="{D6F7D74F-749C-4739-B1E8-FF3770019B17}" type="presOf" srcId="{4A677021-DF92-4F83-B7A8-6AA520CA4BDD}" destId="{FFF36C31-D842-4D65-8EBA-DD51DB5F5E3D}" srcOrd="0" destOrd="0" presId="urn:microsoft.com/office/officeart/2005/8/layout/pyramid2"/>
    <dgm:cxn modelId="{84663161-F875-4A13-9B77-FB731DC6AD83}" srcId="{B021391D-DD2E-48E9-9AE6-B59200CD5A2F}" destId="{D8E3CB0A-573E-4F53-98C8-6CFE6EF1D58E}" srcOrd="0" destOrd="0" parTransId="{8F99410C-D08D-4DA8-BD53-8F1F1CD86823}" sibTransId="{52CF5A55-99E2-4D8D-8B4D-BC509B8D8929}"/>
    <dgm:cxn modelId="{79F3E7F0-EFFD-4824-8BF4-2BBDADC630BF}" type="presOf" srcId="{B021391D-DD2E-48E9-9AE6-B59200CD5A2F}" destId="{2E4F3DA2-B581-44F0-BD38-5A1CAF055CD3}" srcOrd="0" destOrd="0" presId="urn:microsoft.com/office/officeart/2005/8/layout/pyramid2"/>
    <dgm:cxn modelId="{27041AB8-4E3A-4415-AE82-B38F342D7F6A}" srcId="{B021391D-DD2E-48E9-9AE6-B59200CD5A2F}" destId="{4A677021-DF92-4F83-B7A8-6AA520CA4BDD}" srcOrd="1" destOrd="0" parTransId="{9265EF61-7E6F-4C18-A8AF-E30B509F89DF}" sibTransId="{30FF6963-A911-4A80-BE6A-9758D2B58BE9}"/>
    <dgm:cxn modelId="{61DEEF2E-2692-456B-824E-C14999110B6E}" srcId="{B021391D-DD2E-48E9-9AE6-B59200CD5A2F}" destId="{5A1A48A9-DA80-4358-9AEA-6E762D9CD18F}" srcOrd="2" destOrd="0" parTransId="{69B7E7BF-6DE2-413E-96B6-CE76816E075C}" sibTransId="{72F5E2C6-0706-4717-A55E-1C5C223793C8}"/>
    <dgm:cxn modelId="{7D9424D2-CA2B-44A5-87E8-5A118AF06484}" type="presParOf" srcId="{2E4F3DA2-B581-44F0-BD38-5A1CAF055CD3}" destId="{CE0D3B27-FF5C-477C-90E9-EAB96D6FD0E4}" srcOrd="0" destOrd="0" presId="urn:microsoft.com/office/officeart/2005/8/layout/pyramid2"/>
    <dgm:cxn modelId="{BB26A94E-973A-4141-A372-A00A816E52B6}" type="presParOf" srcId="{2E4F3DA2-B581-44F0-BD38-5A1CAF055CD3}" destId="{99966BA2-C72E-4014-A90B-C233D97823FB}" srcOrd="1" destOrd="0" presId="urn:microsoft.com/office/officeart/2005/8/layout/pyramid2"/>
    <dgm:cxn modelId="{D31DA3EE-5CF9-47B9-84CD-FCB3E19204B7}" type="presParOf" srcId="{99966BA2-C72E-4014-A90B-C233D97823FB}" destId="{9FD2D40B-535A-4FF5-946A-36C2175896AA}" srcOrd="0" destOrd="0" presId="urn:microsoft.com/office/officeart/2005/8/layout/pyramid2"/>
    <dgm:cxn modelId="{227363F7-61B7-42B3-8D16-641DE275E84C}" type="presParOf" srcId="{99966BA2-C72E-4014-A90B-C233D97823FB}" destId="{6842A9ED-707D-4C51-A3F7-79D95D130840}" srcOrd="1" destOrd="0" presId="urn:microsoft.com/office/officeart/2005/8/layout/pyramid2"/>
    <dgm:cxn modelId="{E122CA70-2F39-4773-A25C-5330535C5C42}" type="presParOf" srcId="{99966BA2-C72E-4014-A90B-C233D97823FB}" destId="{FFF36C31-D842-4D65-8EBA-DD51DB5F5E3D}" srcOrd="2" destOrd="0" presId="urn:microsoft.com/office/officeart/2005/8/layout/pyramid2"/>
    <dgm:cxn modelId="{D02B24DE-8A47-474E-88F0-FC3CACBAF71E}" type="presParOf" srcId="{99966BA2-C72E-4014-A90B-C233D97823FB}" destId="{D71BAEA9-D1C8-4F2B-B17C-DC02669657B6}" srcOrd="3" destOrd="0" presId="urn:microsoft.com/office/officeart/2005/8/layout/pyramid2"/>
    <dgm:cxn modelId="{5BBA99D4-4BBB-475B-BB7F-DCCF16A39E3B}" type="presParOf" srcId="{99966BA2-C72E-4014-A90B-C233D97823FB}" destId="{4AA116B8-047F-4D6D-B956-E034ACC55F8A}" srcOrd="4" destOrd="0" presId="urn:microsoft.com/office/officeart/2005/8/layout/pyramid2"/>
    <dgm:cxn modelId="{AB558964-799C-4659-9126-79EFCA9CF893}" type="presParOf" srcId="{99966BA2-C72E-4014-A90B-C233D97823FB}" destId="{E80661B7-24DF-47BE-B508-7C746D77598F}" srcOrd="5" destOrd="0" presId="urn:microsoft.com/office/officeart/2005/8/layout/pyramid2"/>
  </dgm:cxnLst>
  <dgm:bg>
    <a:gradFill flip="none" rotWithShape="1"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2700000" scaled="1"/>
      <a:tileRect/>
    </a:gradFill>
  </dgm:bg>
  <dgm:whole/>
  <dgm:extLst>
    <a:ext uri="http://schemas.microsoft.com/office/drawing/2008/diagram">
      <dsp:dataModelExt xmlns=""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E0D3B27-FF5C-477C-90E9-EAB96D6FD0E4}">
      <dsp:nvSpPr>
        <dsp:cNvPr id="0" name=""/>
        <dsp:cNvSpPr/>
      </dsp:nvSpPr>
      <dsp:spPr>
        <a:xfrm>
          <a:off x="-393353" y="0"/>
          <a:ext cx="7420065" cy="4640064"/>
        </a:xfrm>
        <a:prstGeom prst="triangle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D2D40B-535A-4FF5-946A-36C2175896AA}">
      <dsp:nvSpPr>
        <dsp:cNvPr id="0" name=""/>
        <dsp:cNvSpPr/>
      </dsp:nvSpPr>
      <dsp:spPr>
        <a:xfrm>
          <a:off x="1845122" y="465463"/>
          <a:ext cx="5959155" cy="94809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latin typeface="Arial" pitchFamily="34" charset="0"/>
              <a:cs typeface="Arial" pitchFamily="34" charset="0"/>
            </a:rPr>
            <a:t>Всего 7458 детей в возрасте от 5-18 лет</a:t>
          </a:r>
          <a:endParaRPr lang="ru-RU" sz="3600" b="1" kern="1200" dirty="0">
            <a:latin typeface="Arial" pitchFamily="34" charset="0"/>
            <a:cs typeface="Arial" pitchFamily="34" charset="0"/>
          </a:endParaRPr>
        </a:p>
      </dsp:txBody>
      <dsp:txXfrm>
        <a:off x="1845122" y="465463"/>
        <a:ext cx="5959155" cy="948097"/>
      </dsp:txXfrm>
    </dsp:sp>
    <dsp:sp modelId="{FFF36C31-D842-4D65-8EBA-DD51DB5F5E3D}">
      <dsp:nvSpPr>
        <dsp:cNvPr id="0" name=""/>
        <dsp:cNvSpPr/>
      </dsp:nvSpPr>
      <dsp:spPr>
        <a:xfrm>
          <a:off x="0" y="1533955"/>
          <a:ext cx="8346201" cy="81835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 smtClean="0">
              <a:latin typeface="Arial" pitchFamily="34" charset="0"/>
              <a:cs typeface="Arial" pitchFamily="34" charset="0"/>
            </a:rPr>
            <a:t>Доля занятых в дополнительном образовании   87,39 %</a:t>
          </a:r>
          <a:endParaRPr lang="ru-RU" sz="3000" b="1" kern="1200" dirty="0">
            <a:latin typeface="Arial" pitchFamily="34" charset="0"/>
            <a:cs typeface="Arial" pitchFamily="34" charset="0"/>
          </a:endParaRPr>
        </a:p>
      </dsp:txBody>
      <dsp:txXfrm>
        <a:off x="0" y="1533955"/>
        <a:ext cx="8346201" cy="818355"/>
      </dsp:txXfrm>
    </dsp:sp>
    <dsp:sp modelId="{4AA116B8-047F-4D6D-B956-E034ACC55F8A}">
      <dsp:nvSpPr>
        <dsp:cNvPr id="0" name=""/>
        <dsp:cNvSpPr/>
      </dsp:nvSpPr>
      <dsp:spPr>
        <a:xfrm>
          <a:off x="1992546" y="2436504"/>
          <a:ext cx="5664307" cy="163580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latin typeface="Arial" pitchFamily="34" charset="0"/>
              <a:cs typeface="Arial" pitchFamily="34" charset="0"/>
            </a:rPr>
            <a:t>Занято</a:t>
          </a:r>
          <a:r>
            <a:rPr lang="ru-RU" sz="3600" b="1" kern="1200" dirty="0" smtClean="0"/>
            <a:t> в дополнительном образовании 6517 детей</a:t>
          </a:r>
          <a:endParaRPr lang="ru-RU" sz="3600" b="1" kern="1200" dirty="0"/>
        </a:p>
      </dsp:txBody>
      <dsp:txXfrm>
        <a:off x="1992546" y="2436504"/>
        <a:ext cx="5664307" cy="16358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B55D8A-EC1F-4AB9-B4B6-B487DB267813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16BD6F-05E7-4216-8EF3-CA6B06D937F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  <p:extLst>
      <p:ext uri="{BB962C8B-B14F-4D97-AF65-F5344CB8AC3E}">
        <p14:creationId xmlns="" xmlns:p14="http://schemas.microsoft.com/office/powerpoint/2010/main" val="12828474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ru-RU" smtClean="0"/>
          </a:p>
        </p:txBody>
      </p:sp>
    </p:spTree>
    <p:extLst>
      <p:ext uri="{BB962C8B-B14F-4D97-AF65-F5344CB8AC3E}">
        <p14:creationId xmlns="" xmlns:p14="http://schemas.microsoft.com/office/powerpoint/2010/main" val="25752864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ru-RU" smtClean="0"/>
          </a:p>
        </p:txBody>
      </p:sp>
    </p:spTree>
    <p:extLst>
      <p:ext uri="{BB962C8B-B14F-4D97-AF65-F5344CB8AC3E}">
        <p14:creationId xmlns="" xmlns:p14="http://schemas.microsoft.com/office/powerpoint/2010/main" val="25752864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 smtClean="0"/>
          </a:p>
        </p:txBody>
      </p:sp>
    </p:spTree>
    <p:extLst>
      <p:ext uri="{BB962C8B-B14F-4D97-AF65-F5344CB8AC3E}">
        <p14:creationId xmlns="" xmlns:p14="http://schemas.microsoft.com/office/powerpoint/2010/main" val="25752864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xmlns="" val="12828474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xmlns="" val="12828474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xmlns="" val="12828474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xmlns="" val="12828474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ru-RU" smtClean="0"/>
          </a:p>
        </p:txBody>
      </p:sp>
    </p:spTree>
    <p:extLst>
      <p:ext uri="{BB962C8B-B14F-4D97-AF65-F5344CB8AC3E}">
        <p14:creationId xmlns="" xmlns:p14="http://schemas.microsoft.com/office/powerpoint/2010/main" val="12828474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ru-RU" smtClean="0"/>
          </a:p>
        </p:txBody>
      </p:sp>
    </p:spTree>
    <p:extLst>
      <p:ext uri="{BB962C8B-B14F-4D97-AF65-F5344CB8AC3E}">
        <p14:creationId xmlns="" xmlns:p14="http://schemas.microsoft.com/office/powerpoint/2010/main" val="25752864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ru-RU" smtClean="0"/>
          </a:p>
        </p:txBody>
      </p:sp>
    </p:spTree>
    <p:extLst>
      <p:ext uri="{BB962C8B-B14F-4D97-AF65-F5344CB8AC3E}">
        <p14:creationId xmlns="" xmlns:p14="http://schemas.microsoft.com/office/powerpoint/2010/main" val="25752864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smtClean="0"/>
          </a:p>
        </p:txBody>
      </p:sp>
    </p:spTree>
    <p:extLst>
      <p:ext uri="{BB962C8B-B14F-4D97-AF65-F5344CB8AC3E}">
        <p14:creationId xmlns="" xmlns:p14="http://schemas.microsoft.com/office/powerpoint/2010/main" val="12828474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ru-RU" smtClean="0"/>
          </a:p>
        </p:txBody>
      </p:sp>
    </p:spTree>
    <p:extLst>
      <p:ext uri="{BB962C8B-B14F-4D97-AF65-F5344CB8AC3E}">
        <p14:creationId xmlns="" xmlns:p14="http://schemas.microsoft.com/office/powerpoint/2010/main" val="128284740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ru-RU" smtClean="0"/>
          </a:p>
        </p:txBody>
      </p:sp>
    </p:spTree>
    <p:extLst>
      <p:ext uri="{BB962C8B-B14F-4D97-AF65-F5344CB8AC3E}">
        <p14:creationId xmlns="" xmlns:p14="http://schemas.microsoft.com/office/powerpoint/2010/main" val="12828474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ru-RU" smtClean="0"/>
          </a:p>
        </p:txBody>
      </p:sp>
    </p:spTree>
    <p:extLst>
      <p:ext uri="{BB962C8B-B14F-4D97-AF65-F5344CB8AC3E}">
        <p14:creationId xmlns="" xmlns:p14="http://schemas.microsoft.com/office/powerpoint/2010/main" val="257528645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xmlns="" val="128284740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xmlns="" val="128284740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xmlns="" val="128284740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ru-RU" smtClean="0"/>
          </a:p>
        </p:txBody>
      </p:sp>
    </p:spTree>
    <p:extLst>
      <p:ext uri="{BB962C8B-B14F-4D97-AF65-F5344CB8AC3E}">
        <p14:creationId xmlns="" xmlns:p14="http://schemas.microsoft.com/office/powerpoint/2010/main" val="257528645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xmlns="" val="128284740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ru-RU" smtClean="0"/>
          </a:p>
        </p:txBody>
      </p:sp>
    </p:spTree>
    <p:extLst>
      <p:ext uri="{BB962C8B-B14F-4D97-AF65-F5344CB8AC3E}">
        <p14:creationId xmlns="" xmlns:p14="http://schemas.microsoft.com/office/powerpoint/2010/main" val="257528645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ru-RU" smtClean="0"/>
          </a:p>
        </p:txBody>
      </p:sp>
    </p:spTree>
    <p:extLst>
      <p:ext uri="{BB962C8B-B14F-4D97-AF65-F5344CB8AC3E}">
        <p14:creationId xmlns="" xmlns:p14="http://schemas.microsoft.com/office/powerpoint/2010/main" val="25752864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 smtClean="0"/>
          </a:p>
        </p:txBody>
      </p:sp>
    </p:spTree>
    <p:extLst>
      <p:ext uri="{BB962C8B-B14F-4D97-AF65-F5344CB8AC3E}">
        <p14:creationId xmlns="" xmlns:p14="http://schemas.microsoft.com/office/powerpoint/2010/main" val="197427408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xmlns="" val="128284740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xmlns="" val="128284740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xmlns="" val="128284740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xmlns="" val="197427408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xmlns="" val="257528645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xmlns="" val="128284740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37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xmlns="" val="257528645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38</a:t>
            </a:fld>
            <a:endParaRPr lang="ru-RU" smtClean="0"/>
          </a:p>
        </p:txBody>
      </p:sp>
    </p:spTree>
    <p:extLst>
      <p:ext uri="{BB962C8B-B14F-4D97-AF65-F5344CB8AC3E}">
        <p14:creationId xmlns="" xmlns:p14="http://schemas.microsoft.com/office/powerpoint/2010/main" val="257528645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39</a:t>
            </a:fld>
            <a:endParaRPr lang="ru-RU" smtClean="0"/>
          </a:p>
        </p:txBody>
      </p:sp>
    </p:spTree>
    <p:extLst>
      <p:ext uri="{BB962C8B-B14F-4D97-AF65-F5344CB8AC3E}">
        <p14:creationId xmlns="" xmlns:p14="http://schemas.microsoft.com/office/powerpoint/2010/main" val="257528645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40</a:t>
            </a:fld>
            <a:endParaRPr lang="ru-RU" smtClean="0"/>
          </a:p>
        </p:txBody>
      </p:sp>
    </p:spTree>
    <p:extLst>
      <p:ext uri="{BB962C8B-B14F-4D97-AF65-F5344CB8AC3E}">
        <p14:creationId xmlns="" xmlns:p14="http://schemas.microsoft.com/office/powerpoint/2010/main" val="25752864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smtClean="0"/>
          </a:p>
        </p:txBody>
      </p:sp>
    </p:spTree>
    <p:extLst>
      <p:ext uri="{BB962C8B-B14F-4D97-AF65-F5344CB8AC3E}">
        <p14:creationId xmlns="" xmlns:p14="http://schemas.microsoft.com/office/powerpoint/2010/main" val="257528645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41</a:t>
            </a:fld>
            <a:endParaRPr lang="ru-RU" smtClean="0"/>
          </a:p>
        </p:txBody>
      </p:sp>
    </p:spTree>
    <p:extLst>
      <p:ext uri="{BB962C8B-B14F-4D97-AF65-F5344CB8AC3E}">
        <p14:creationId xmlns="" xmlns:p14="http://schemas.microsoft.com/office/powerpoint/2010/main" val="257528645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42</a:t>
            </a:fld>
            <a:endParaRPr lang="ru-RU" smtClean="0"/>
          </a:p>
        </p:txBody>
      </p:sp>
    </p:spTree>
    <p:extLst>
      <p:ext uri="{BB962C8B-B14F-4D97-AF65-F5344CB8AC3E}">
        <p14:creationId xmlns="" xmlns:p14="http://schemas.microsoft.com/office/powerpoint/2010/main" val="257528645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43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xmlns="" val="12828474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smtClean="0"/>
          </a:p>
        </p:txBody>
      </p:sp>
    </p:spTree>
    <p:extLst>
      <p:ext uri="{BB962C8B-B14F-4D97-AF65-F5344CB8AC3E}">
        <p14:creationId xmlns="" xmlns:p14="http://schemas.microsoft.com/office/powerpoint/2010/main" val="25752864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 smtClean="0"/>
          </a:p>
        </p:txBody>
      </p:sp>
    </p:spTree>
    <p:extLst>
      <p:ext uri="{BB962C8B-B14F-4D97-AF65-F5344CB8AC3E}">
        <p14:creationId xmlns="" xmlns:p14="http://schemas.microsoft.com/office/powerpoint/2010/main" val="25752864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 smtClean="0"/>
          </a:p>
        </p:txBody>
      </p:sp>
    </p:spTree>
    <p:extLst>
      <p:ext uri="{BB962C8B-B14F-4D97-AF65-F5344CB8AC3E}">
        <p14:creationId xmlns="" xmlns:p14="http://schemas.microsoft.com/office/powerpoint/2010/main" val="12828474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 smtClean="0"/>
          </a:p>
        </p:txBody>
      </p:sp>
    </p:spTree>
    <p:extLst>
      <p:ext uri="{BB962C8B-B14F-4D97-AF65-F5344CB8AC3E}">
        <p14:creationId xmlns="" xmlns:p14="http://schemas.microsoft.com/office/powerpoint/2010/main" val="12828474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xmlns="" val="1282847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A3835-ECC1-4516-9B26-4CC21FF91090}" type="datetime1">
              <a:rPr lang="ru-RU" smtClean="0"/>
              <a:pPr/>
              <a:t>25.03.2015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3C07-52E8-4B0F-8D3B-20337C985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5E54-FA4F-430F-8B75-D627718E4BDA}" type="datetime1">
              <a:rPr lang="ru-RU" smtClean="0"/>
              <a:pPr/>
              <a:t>25.03.2015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3C07-52E8-4B0F-8D3B-20337C985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38ECB-A647-4417-B21A-374E8E7EB6DE}" type="datetime1">
              <a:rPr lang="ru-RU" smtClean="0"/>
              <a:pPr/>
              <a:t>25.03.2015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3C07-52E8-4B0F-8D3B-20337C985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2C76B-D80F-4907-B5BF-10DD9AA285D1}" type="datetime1">
              <a:rPr lang="ru-RU" smtClean="0"/>
              <a:pPr/>
              <a:t>25.03.2015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3C07-52E8-4B0F-8D3B-20337C985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C7C5B-D6B5-4D6E-86AF-A43804046C9E}" type="datetime1">
              <a:rPr lang="ru-RU" smtClean="0"/>
              <a:pPr/>
              <a:t>25.03.2015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3C07-52E8-4B0F-8D3B-20337C985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C82BC-05B8-416E-AFBE-49425CF89829}" type="datetime1">
              <a:rPr lang="ru-RU" smtClean="0"/>
              <a:pPr/>
              <a:t>25.03.2015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3C07-52E8-4B0F-8D3B-20337C985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0760D-C528-4364-BB1E-DC372BA6E8DD}" type="datetime1">
              <a:rPr lang="ru-RU" smtClean="0"/>
              <a:pPr/>
              <a:t>25.03.2015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3C07-52E8-4B0F-8D3B-20337C985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20DA4-8AB8-465F-8030-DC209CE7DE2C}" type="datetime1">
              <a:rPr lang="ru-RU" smtClean="0"/>
              <a:pPr/>
              <a:t>25.03.2015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3C07-52E8-4B0F-8D3B-20337C985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8EBE-1779-4B9B-BDD0-2B93222BDF60}" type="datetime1">
              <a:rPr lang="ru-RU" smtClean="0"/>
              <a:pPr/>
              <a:t>25.03.2015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3C07-52E8-4B0F-8D3B-20337C985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4F824-6909-4071-9887-5797FA24823A}" type="datetime1">
              <a:rPr lang="ru-RU" smtClean="0"/>
              <a:pPr/>
              <a:t>25.03.2015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3C07-52E8-4B0F-8D3B-20337C985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D3B28-E547-4BA9-9982-6949DBD904FC}" type="datetime1">
              <a:rPr lang="ru-RU" smtClean="0"/>
              <a:pPr/>
              <a:t>25.03.2015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3C07-52E8-4B0F-8D3B-20337C985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EDCE8-DB99-48C7-9342-A477B574267B}" type="datetime1">
              <a:rPr lang="ru-RU" smtClean="0"/>
              <a:pPr/>
              <a:t>25.03.2015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C3C07-52E8-4B0F-8D3B-20337C985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7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wmf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5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mouoslog.ru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500166" y="214290"/>
            <a:ext cx="7286676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r>
              <a:rPr lang="ru-RU" sz="2000" b="1" dirty="0" smtClean="0">
                <a:latin typeface="Arial Black" pitchFamily="34" charset="0"/>
                <a:cs typeface="Arial" pitchFamily="34" charset="0"/>
              </a:rPr>
              <a:t>ПУБЛИЧНЫЙ ДОКЛАД</a:t>
            </a:r>
            <a:br>
              <a:rPr lang="ru-RU" sz="2000" b="1" dirty="0" smtClean="0">
                <a:latin typeface="Arial Black" pitchFamily="34" charset="0"/>
                <a:cs typeface="Arial" pitchFamily="34" charset="0"/>
              </a:rPr>
            </a:br>
            <a:r>
              <a:rPr lang="ru-RU" sz="2000" b="1" dirty="0" smtClean="0">
                <a:latin typeface="Arial Black" pitchFamily="34" charset="0"/>
                <a:cs typeface="Arial" pitchFamily="34" charset="0"/>
              </a:rPr>
              <a:t>Управления образования Администрации городского округа Сухой Лог</a:t>
            </a:r>
            <a:endParaRPr lang="ru-RU" sz="2000" b="1" dirty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14282" y="2573926"/>
            <a:ext cx="8572560" cy="38472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rial" pitchFamily="34" charset="0"/>
              </a:rPr>
              <a:t>«Реализация федеральных государственных образовательных стандартов: от качества условий к качеству результатов»</a:t>
            </a:r>
            <a:endParaRPr lang="ru-RU" sz="2400" dirty="0" smtClean="0">
              <a:solidFill>
                <a:schemeClr val="tx2">
                  <a:lumMod val="50000"/>
                </a:schemeClr>
              </a:solidFill>
              <a:latin typeface="Arial Black" pitchFamily="34" charset="0"/>
              <a:cs typeface="Arial" pitchFamily="34" charset="0"/>
            </a:endParaRPr>
          </a:p>
          <a:p>
            <a:pPr algn="ctr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rial" pitchFamily="34" charset="0"/>
              </a:rPr>
              <a:t>(</a:t>
            </a: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rial" pitchFamily="34" charset="0"/>
              </a:rPr>
              <a:t>о состоянии и результатах деятельности системы образования городского округа Сухой Лог Свердловской области за 2014  год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rial" pitchFamily="34" charset="0"/>
              </a:rPr>
              <a:t>)</a:t>
            </a:r>
          </a:p>
          <a:p>
            <a:pPr algn="ctr"/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ru-RU" sz="2400" b="1" dirty="0" smtClean="0">
                <a:latin typeface="Arial Black" pitchFamily="34" charset="0"/>
                <a:cs typeface="Arial" pitchFamily="34" charset="0"/>
              </a:rPr>
              <a:t>Ю.С. Берсенева- </a:t>
            </a:r>
          </a:p>
          <a:p>
            <a:pPr algn="r"/>
            <a:r>
              <a:rPr lang="ru-RU" sz="2400" b="1" dirty="0" smtClean="0">
                <a:latin typeface="Arial Black" pitchFamily="34" charset="0"/>
                <a:cs typeface="Arial" pitchFamily="34" charset="0"/>
              </a:rPr>
              <a:t>начальник Управления образования Администрации городского округа Сухой Лог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785918" y="214290"/>
            <a:ext cx="7056784" cy="1270494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lvl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Дополнительное образование</a:t>
            </a:r>
            <a:r>
              <a:rPr lang="ru-RU" sz="2800" b="1" dirty="0" smtClean="0">
                <a:latin typeface="Arial Black" pitchFamily="34" charset="0"/>
                <a:cs typeface="Arial" pitchFamily="34" charset="0"/>
              </a:rPr>
              <a:t/>
            </a:r>
            <a:br>
              <a:rPr lang="ru-RU" sz="2800" b="1" dirty="0" smtClean="0">
                <a:latin typeface="Arial Black" pitchFamily="34" charset="0"/>
                <a:cs typeface="Arial" pitchFamily="34" charset="0"/>
              </a:rPr>
            </a:b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101" name="TextBox 6"/>
          <p:cNvSpPr txBox="1">
            <a:spLocks noChangeArrowheads="1"/>
          </p:cNvSpPr>
          <p:nvPr/>
        </p:nvSpPr>
        <p:spPr bwMode="auto">
          <a:xfrm>
            <a:off x="357158" y="3286124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203848" y="2132856"/>
            <a:ext cx="2160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280988" y="2492896"/>
            <a:ext cx="8720168" cy="1296144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 smtClean="0">
              <a:latin typeface="Arial Black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Центр дополнительного образования - 1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505" name="AutoShape 1"/>
          <p:cNvSpPr>
            <a:spLocks noChangeArrowheads="1"/>
          </p:cNvSpPr>
          <p:nvPr/>
        </p:nvSpPr>
        <p:spPr bwMode="auto">
          <a:xfrm>
            <a:off x="280988" y="4581127"/>
            <a:ext cx="8648730" cy="1512169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Детско-юношеская спортивная школа - 1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571604" y="214290"/>
            <a:ext cx="7215238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>
              <a:spcBef>
                <a:spcPts val="0"/>
              </a:spcBef>
              <a:defRPr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 smtClean="0"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latin typeface="Arial Black" pitchFamily="34" charset="0"/>
                <a:cs typeface="Arial" pitchFamily="34" charset="0"/>
              </a:rPr>
              <a:t>Численность обучающихся в подведомственных образовательных учреждениях, (тыс. чел.)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14282" y="1928802"/>
            <a:ext cx="878687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smtClean="0"/>
              <a:t> </a:t>
            </a:r>
            <a:endParaRPr lang="ru-RU" sz="2000" dirty="0" smtClean="0"/>
          </a:p>
          <a:p>
            <a:r>
              <a:rPr lang="ru-RU" sz="2000" i="1" dirty="0" smtClean="0"/>
              <a:t> </a:t>
            </a:r>
            <a:endParaRPr lang="ru-RU" sz="2000" dirty="0" smtClean="0"/>
          </a:p>
          <a:p>
            <a:r>
              <a:rPr lang="ru-RU" sz="2000" dirty="0" smtClean="0"/>
              <a:t> </a:t>
            </a: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000" b="1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Диаграмма 12"/>
          <p:cNvGraphicFramePr/>
          <p:nvPr/>
        </p:nvGraphicFramePr>
        <p:xfrm>
          <a:off x="285720" y="2143116"/>
          <a:ext cx="8643998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8282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285984" y="214290"/>
            <a:ext cx="6143668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 Black" pitchFamily="34" charset="0"/>
              </a:rPr>
              <a:t>Доступность общего образования (%) 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  <p:graphicFrame>
        <p:nvGraphicFramePr>
          <p:cNvPr id="13" name="Диаграмма 12"/>
          <p:cNvGraphicFramePr/>
          <p:nvPr/>
        </p:nvGraphicFramePr>
        <p:xfrm>
          <a:off x="357158" y="1988840"/>
          <a:ext cx="8572560" cy="4511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8282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285984" y="214290"/>
            <a:ext cx="6143668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 Black" pitchFamily="34" charset="0"/>
              </a:rPr>
              <a:t>Доступность дошкольного образования (чел.)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  <p:graphicFrame>
        <p:nvGraphicFramePr>
          <p:cNvPr id="10" name="Диаграмма 9"/>
          <p:cNvGraphicFramePr/>
          <p:nvPr/>
        </p:nvGraphicFramePr>
        <p:xfrm>
          <a:off x="214282" y="1428736"/>
          <a:ext cx="8715436" cy="357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214283" y="5000635"/>
          <a:ext cx="8715432" cy="1714511"/>
        </p:xfrm>
        <a:graphic>
          <a:graphicData uri="http://schemas.openxmlformats.org/drawingml/2006/table">
            <a:tbl>
              <a:tblPr/>
              <a:tblGrid>
                <a:gridCol w="1306210"/>
                <a:gridCol w="1673222"/>
                <a:gridCol w="956000"/>
                <a:gridCol w="956000"/>
                <a:gridCol w="956000"/>
                <a:gridCol w="956000"/>
                <a:gridCol w="956000"/>
                <a:gridCol w="956000"/>
              </a:tblGrid>
              <a:tr h="210765"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дата</a:t>
                      </a:r>
                      <a:endParaRPr lang="ru-RU" sz="11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Количество детей, зарегистрированных в очереди</a:t>
                      </a:r>
                      <a:endParaRPr lang="ru-RU" sz="11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Из них, по возрастным категориям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99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От 0 до 1,5 лет</a:t>
                      </a:r>
                      <a:endParaRPr lang="ru-RU" sz="11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От 1,5 лет до 3 лет</a:t>
                      </a:r>
                      <a:endParaRPr lang="ru-RU" sz="11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От 3 до 4 лет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От 4 до 5 лет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От 5 до 6 лет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От 6 до 7 лет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6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01.01.2010</a:t>
                      </a:r>
                      <a:endParaRPr lang="ru-RU" sz="11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1305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461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669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112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32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18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6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01.01.2011</a:t>
                      </a:r>
                      <a:endParaRPr lang="ru-RU" sz="11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1118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716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323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46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18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6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01.01.2012</a:t>
                      </a:r>
                      <a:endParaRPr lang="ru-RU" sz="11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1060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698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306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45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6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01.01.2013</a:t>
                      </a:r>
                      <a:endParaRPr lang="ru-RU" sz="11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900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770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123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endParaRPr lang="ru-RU" sz="11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</a:t>
                      </a:r>
                      <a:endParaRPr lang="ru-RU" sz="11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</a:t>
                      </a:r>
                      <a:endParaRPr lang="ru-RU" sz="11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6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31.12.2014</a:t>
                      </a:r>
                      <a:endParaRPr lang="ru-RU" sz="11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928</a:t>
                      </a:r>
                      <a:endParaRPr lang="ru-RU" sz="11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821</a:t>
                      </a:r>
                      <a:endParaRPr lang="ru-RU" sz="11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88</a:t>
                      </a:r>
                      <a:endParaRPr lang="ru-RU" sz="11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</a:t>
                      </a:r>
                      <a:endParaRPr lang="ru-RU" sz="11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  <a:endParaRPr lang="ru-RU" sz="11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  <a:endParaRPr lang="ru-RU" sz="11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  <a:endParaRPr lang="ru-RU" sz="11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8282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143108" y="214290"/>
            <a:ext cx="5662982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Мероприятия по ликвидации очереди в ДОУ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1" name="TextBox 6"/>
          <p:cNvSpPr txBox="1">
            <a:spLocks noChangeArrowheads="1"/>
          </p:cNvSpPr>
          <p:nvPr/>
        </p:nvSpPr>
        <p:spPr bwMode="auto">
          <a:xfrm>
            <a:off x="357158" y="3286124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14282" y="2000240"/>
            <a:ext cx="856895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пос. Алтынай, структурном подразделении МБДОУ № 3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детский сад «Лучик». 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Финансирование мероприятий в</a:t>
            </a:r>
            <a:endParaRPr lang="en-US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размере: 720000 рублей из областного бюджета, </a:t>
            </a:r>
            <a:endParaRPr lang="en-US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676 000 рублей </a:t>
            </a:r>
            <a:r>
              <a:rPr lang="en-US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 местного бюджета</a:t>
            </a:r>
            <a:endParaRPr lang="ru-RU" sz="2000" dirty="0" smtClean="0"/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571472" y="5429264"/>
            <a:ext cx="806489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Новопышминское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МБДОУ№ 27.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Финансирование мероприятий в размере 73 000 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рублей  из средств местного бюджета  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26625" name="Picture 1" descr="C:\Documents and Settings\User6\Рабочий стол\Л\ФРИСС\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3429000"/>
            <a:ext cx="2857503" cy="2143127"/>
          </a:xfrm>
          <a:prstGeom prst="rect">
            <a:avLst/>
          </a:prstGeom>
          <a:noFill/>
        </p:spPr>
      </p:pic>
      <p:pic>
        <p:nvPicPr>
          <p:cNvPr id="26626" name="Picture 2" descr="C:\Documents and Settings\User6\Рабочий стол\Л\ФРИСС\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86182" y="3571876"/>
            <a:ext cx="2714644" cy="2035983"/>
          </a:xfrm>
          <a:prstGeom prst="rect">
            <a:avLst/>
          </a:prstGeom>
          <a:noFill/>
        </p:spPr>
      </p:pic>
      <p:pic>
        <p:nvPicPr>
          <p:cNvPr id="26627" name="Picture 3" descr="C:\Documents and Settings\User6\Рабочий стол\Л\ФРИСС\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72264" y="2428868"/>
            <a:ext cx="2381267" cy="17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547664" y="214290"/>
            <a:ext cx="7416824" cy="1270494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Arial Black" pitchFamily="34" charset="0"/>
                <a:cs typeface="Times New Roman" pitchFamily="18" charset="0"/>
              </a:rPr>
              <a:t>Введение федерального государственного стандарта  общего образования (ФГОС)</a:t>
            </a:r>
            <a:r>
              <a:rPr lang="ru-RU" sz="2400" b="1" dirty="0" smtClean="0">
                <a:latin typeface="Arial Black" pitchFamily="34" charset="0"/>
              </a:rPr>
              <a:t/>
            </a:r>
            <a:br>
              <a:rPr lang="ru-RU" sz="2400" b="1" dirty="0" smtClean="0">
                <a:latin typeface="Arial Black" pitchFamily="34" charset="0"/>
              </a:rPr>
            </a:b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4101" name="TextBox 6"/>
          <p:cNvSpPr txBox="1">
            <a:spLocks noChangeArrowheads="1"/>
          </p:cNvSpPr>
          <p:nvPr/>
        </p:nvSpPr>
        <p:spPr bwMode="auto">
          <a:xfrm>
            <a:off x="357158" y="3286124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203848" y="2132856"/>
            <a:ext cx="2160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14" name="Диаграмма 13"/>
          <p:cNvGraphicFramePr/>
          <p:nvPr/>
        </p:nvGraphicFramePr>
        <p:xfrm>
          <a:off x="571472" y="2071678"/>
          <a:ext cx="8358246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571604" y="142852"/>
            <a:ext cx="7056784" cy="1270494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Arial Black" pitchFamily="34" charset="0"/>
                <a:cs typeface="Times New Roman" pitchFamily="18" charset="0"/>
              </a:rPr>
              <a:t>Условия реализации ФГОС</a:t>
            </a:r>
            <a:r>
              <a:rPr lang="ru-RU" b="1" dirty="0" smtClean="0">
                <a:latin typeface="Arial" pitchFamily="34" charset="0"/>
              </a:rPr>
              <a:t/>
            </a:r>
            <a:br>
              <a:rPr lang="ru-RU" b="1" dirty="0" smtClean="0">
                <a:latin typeface="Arial" pitchFamily="34" charset="0"/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4101" name="TextBox 6"/>
          <p:cNvSpPr txBox="1">
            <a:spLocks noChangeArrowheads="1"/>
          </p:cNvSpPr>
          <p:nvPr/>
        </p:nvSpPr>
        <p:spPr bwMode="auto">
          <a:xfrm>
            <a:off x="357158" y="3286124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203848" y="2132856"/>
            <a:ext cx="2160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79512" y="2010685"/>
            <a:ext cx="8784976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400" b="1" i="1" u="sng" dirty="0" smtClean="0">
                <a:latin typeface="Arial" pitchFamily="34" charset="0"/>
                <a:cs typeface="Arial" pitchFamily="34" charset="0"/>
              </a:rPr>
              <a:t>22 аппаратно-программных комплекса для начальной школы. 	</a:t>
            </a:r>
          </a:p>
          <a:p>
            <a:pPr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В комплект поставки входили: мобильные ноутбуки, интерактивная доска, проектор, МФУ, набор электронных конструкторов, система тестирования качества знаний обучающихся, электронные микроскопы, электронное лабораторное оборудование (цифровые лаборатории). </a:t>
            </a:r>
          </a:p>
          <a:p>
            <a:pPr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400" b="1" u="sng" dirty="0" smtClean="0">
                <a:latin typeface="Arial" pitchFamily="34" charset="0"/>
                <a:cs typeface="Arial" pitchFamily="34" charset="0"/>
              </a:rPr>
              <a:t>2 кабинета физики, 2 – химии, 1 – биологии, по 1 комплекту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учебно-лабораторного оборудования для кабинетов биологии и физики.</a:t>
            </a:r>
            <a:endParaRPr lang="ru-RU" sz="2400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547664" y="214290"/>
            <a:ext cx="7416824" cy="1270494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Arial Black" pitchFamily="34" charset="0"/>
                <a:cs typeface="Times New Roman" pitchFamily="18" charset="0"/>
              </a:rPr>
              <a:t>Сменность занятий в муниципальных образовательных учреждениях</a:t>
            </a:r>
            <a:r>
              <a:rPr lang="ru-RU" sz="2400" b="1" dirty="0" smtClean="0">
                <a:latin typeface="Arial Black" pitchFamily="34" charset="0"/>
              </a:rPr>
              <a:t/>
            </a:r>
            <a:br>
              <a:rPr lang="ru-RU" sz="2400" b="1" dirty="0" smtClean="0">
                <a:latin typeface="Arial Black" pitchFamily="34" charset="0"/>
              </a:rPr>
            </a:b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4101" name="TextBox 6"/>
          <p:cNvSpPr txBox="1">
            <a:spLocks noChangeArrowheads="1"/>
          </p:cNvSpPr>
          <p:nvPr/>
        </p:nvSpPr>
        <p:spPr bwMode="auto">
          <a:xfrm>
            <a:off x="357158" y="3286124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203848" y="2132856"/>
            <a:ext cx="2160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13" name="Диаграмма 12"/>
          <p:cNvGraphicFramePr/>
          <p:nvPr/>
        </p:nvGraphicFramePr>
        <p:xfrm>
          <a:off x="827584" y="2204864"/>
          <a:ext cx="7488832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835696" y="214290"/>
            <a:ext cx="7128792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 Black" pitchFamily="34" charset="0"/>
              </a:rPr>
              <a:t>Доступность дополнительного образования 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4101" name="TextBox 6"/>
          <p:cNvSpPr txBox="1">
            <a:spLocks noChangeArrowheads="1"/>
          </p:cNvSpPr>
          <p:nvPr/>
        </p:nvSpPr>
        <p:spPr bwMode="auto">
          <a:xfrm>
            <a:off x="357158" y="3286124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18</a:t>
            </a:fld>
            <a:endParaRPr lang="ru-RU"/>
          </a:p>
        </p:txBody>
      </p:sp>
      <p:graphicFrame>
        <p:nvGraphicFramePr>
          <p:cNvPr id="14" name="Схема 13"/>
          <p:cNvGraphicFramePr/>
          <p:nvPr/>
        </p:nvGraphicFramePr>
        <p:xfrm>
          <a:off x="539552" y="1916832"/>
          <a:ext cx="8604448" cy="4640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500166" y="214290"/>
            <a:ext cx="7429552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 Black" pitchFamily="34" charset="0"/>
              </a:rPr>
              <a:t>Доступность дополнительного образования 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19</a:t>
            </a:fld>
            <a:endParaRPr lang="ru-RU"/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Слайд 7.</a:t>
            </a:r>
            <a:endParaRPr kumimoji="0" lang="ru-RU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142844" y="1643053"/>
          <a:ext cx="8715436" cy="5000659"/>
        </p:xfrm>
        <a:graphic>
          <a:graphicData uri="http://schemas.openxmlformats.org/drawingml/2006/table">
            <a:tbl>
              <a:tblPr/>
              <a:tblGrid>
                <a:gridCol w="3671374"/>
                <a:gridCol w="1199167"/>
                <a:gridCol w="1199167"/>
                <a:gridCol w="1322864"/>
                <a:gridCol w="1322864"/>
              </a:tblGrid>
              <a:tr h="362064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Количество детей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0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чел.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чел.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1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Всего детей в возрасте 5-18 лет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6191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7458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МАУДО ЦДО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990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990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13,3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62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МБОУ ДОД ДЮСШ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1258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1281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17,2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637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Дети  в секциях, кружках муниципальных образовательных учреждений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2271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36,7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4246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57,0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555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Дети  в возрасте 5-18 лет, получающих услуги по дополнительному образованию к общей численности детей данной возрастной группы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4519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6517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87,39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8282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7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lang="ru-RU" sz="27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ru-RU" sz="27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Основополагающие документы: </a:t>
            </a:r>
            <a:r>
              <a:rPr lang="ru-RU" sz="800" dirty="0" smtClean="0">
                <a:latin typeface="Arial" pitchFamily="34" charset="0"/>
              </a:rPr>
              <a:t/>
            </a:r>
            <a:br>
              <a:rPr lang="ru-RU" sz="800" dirty="0" smtClean="0">
                <a:latin typeface="Arial" pitchFamily="34" charset="0"/>
              </a:rPr>
            </a:br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000240"/>
            <a:ext cx="9144000" cy="4693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План мероприятий </a:t>
            </a:r>
            <a:r>
              <a:rPr kumimoji="0" lang="ru-RU" sz="2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(«Дорожная карта») «Изменения в отраслях социальной сферы, направленные на повышение эффективности образования» в городском округе Сухой Лог на 2013-2018 годы (Постановление Главы городского округа от 17.09.2013 № 1928-ПГ);</a:t>
            </a:r>
            <a:endParaRPr kumimoji="0" lang="ru-RU" sz="2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Муниципальная программа </a:t>
            </a:r>
            <a:r>
              <a:rPr kumimoji="0" lang="ru-RU" sz="2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«Развитие системы образования в городском округе Сухой Лог до 2020 года» (Постановление Главы городского округа от 25.10.2013 № 2238-ПГ);</a:t>
            </a:r>
            <a:endParaRPr kumimoji="0" lang="ru-RU" sz="2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Муниципальная программа действий в интересах детей </a:t>
            </a:r>
            <a:r>
              <a:rPr kumimoji="0" lang="ru-RU" sz="2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на территории городского округа Сухой Лог на 2013 – 2017 годы </a:t>
            </a:r>
            <a:r>
              <a:rPr kumimoji="0" lang="ru-RU" sz="23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ru-RU" sz="2300" b="1" i="0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Постановление Главы городского округа от 06.06.2013 №1106-ПГ </a:t>
            </a:r>
            <a:r>
              <a:rPr kumimoji="0" lang="ru-RU" sz="2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«Об утверждении муниципальной программы действий в интересах детей на территории городского округа Сухой Лог на 2013 – 2017 годы»).</a:t>
            </a:r>
            <a:endParaRPr kumimoji="0" lang="ru-RU" sz="2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Заголовок 5"/>
          <p:cNvSpPr txBox="1">
            <a:spLocks/>
          </p:cNvSpPr>
          <p:nvPr/>
        </p:nvSpPr>
        <p:spPr>
          <a:xfrm>
            <a:off x="2143108" y="214290"/>
            <a:ext cx="5662982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Основополагающие документы</a:t>
            </a:r>
            <a:endParaRPr kumimoji="0" lang="ru-RU" sz="2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pic>
        <p:nvPicPr>
          <p:cNvPr id="6" name="Picture 6" descr="̍傎眝˸⸸퐰紴̍嫰̍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7" name="Прямоугольник 6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3C07-52E8-4B0F-8D3B-20337C985F29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571604" y="214290"/>
            <a:ext cx="7429552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latin typeface="Arial Black" pitchFamily="34" charset="0"/>
              </a:rPr>
              <a:t>Число образовательных учреждений, реализующих программы дополнительного образования по направленностям </a:t>
            </a:r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20</a:t>
            </a:fld>
            <a:endParaRPr lang="ru-RU"/>
          </a:p>
        </p:txBody>
      </p:sp>
      <p:graphicFrame>
        <p:nvGraphicFramePr>
          <p:cNvPr id="10" name="Диаграмма 9"/>
          <p:cNvGraphicFramePr/>
          <p:nvPr/>
        </p:nvGraphicFramePr>
        <p:xfrm>
          <a:off x="214282" y="2071679"/>
          <a:ext cx="8786874" cy="4500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8282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619673" y="214290"/>
            <a:ext cx="7344816" cy="1198486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r>
              <a:rPr lang="ru-RU" sz="2800" b="1" dirty="0" smtClean="0">
                <a:latin typeface="Arial Black" pitchFamily="34" charset="0"/>
              </a:rPr>
              <a:t>Доступность отдыха, оздоровления и занятости детей в 2014 году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4101" name="TextBox 6"/>
          <p:cNvSpPr txBox="1">
            <a:spLocks noChangeArrowheads="1"/>
          </p:cNvSpPr>
          <p:nvPr/>
        </p:nvSpPr>
        <p:spPr bwMode="auto">
          <a:xfrm>
            <a:off x="357158" y="3286124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23528" y="2051846"/>
            <a:ext cx="8424936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Arial Black" pitchFamily="34" charset="0"/>
              </a:rPr>
              <a:t>19 лагерей с дневным пребыванием детей на территории городского округа Сухой Лог </a:t>
            </a:r>
            <a:endParaRPr lang="ru-RU" sz="2400" b="1" dirty="0" smtClean="0">
              <a:latin typeface="Arial Black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107504" y="2975684"/>
            <a:ext cx="3744416" cy="10156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Arial Black" pitchFamily="34" charset="0"/>
                <a:cs typeface="Arial" pitchFamily="34" charset="0"/>
              </a:rPr>
              <a:t>Детский санаторно-оздоровительный лагерь «Курьи» </a:t>
            </a:r>
            <a:endParaRPr lang="ru-RU" sz="2000" b="1" i="1" dirty="0" smtClean="0">
              <a:latin typeface="Arial Black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179512" y="4519572"/>
            <a:ext cx="4104456" cy="1261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Arial Black" pitchFamily="34" charset="0"/>
              </a:rPr>
              <a:t>МАУ Детский Загородный Оздоровительный Лагерь "Заря"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1600" b="1" i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3923928" y="5494584"/>
            <a:ext cx="5112568" cy="7078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latin typeface="Arial Black" pitchFamily="34" charset="0"/>
              </a:rPr>
              <a:t>Детский санаторный комплекс </a:t>
            </a:r>
            <a:r>
              <a:rPr lang="ru-RU" sz="2000" b="1" dirty="0" smtClean="0">
                <a:latin typeface="Arial Black" pitchFamily="34" charset="0"/>
              </a:rPr>
              <a:t>"Жемчужина России«, г. Анапа</a:t>
            </a:r>
            <a:endParaRPr lang="ru-RU" sz="2000" b="1" i="1" dirty="0" smtClean="0">
              <a:latin typeface="Arial Black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3851920" y="3325959"/>
            <a:ext cx="5040560" cy="13234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Arial Black" pitchFamily="34" charset="0"/>
              </a:rPr>
              <a:t>Общество с ограниченной ответственностью "Оздоровительно-спортивный комплекс "Сосновый бор"</a:t>
            </a:r>
            <a:endParaRPr lang="ru-RU" sz="2000" b="1" i="1" dirty="0" smtClean="0">
              <a:latin typeface="Arial Black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Скругленная прямоугольная выноска 17"/>
          <p:cNvSpPr/>
          <p:nvPr/>
        </p:nvSpPr>
        <p:spPr>
          <a:xfrm rot="10800000">
            <a:off x="5076056" y="3933056"/>
            <a:ext cx="3500438" cy="2428875"/>
          </a:xfrm>
          <a:prstGeom prst="wedgeRoundRectCallout">
            <a:avLst>
              <a:gd name="adj1" fmla="val 46737"/>
              <a:gd name="adj2" fmla="val 10165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Скругленная прямоугольная выноска 19"/>
          <p:cNvSpPr/>
          <p:nvPr/>
        </p:nvSpPr>
        <p:spPr>
          <a:xfrm rot="10800000">
            <a:off x="539552" y="3933056"/>
            <a:ext cx="3500437" cy="2428875"/>
          </a:xfrm>
          <a:prstGeom prst="wedgeRoundRectCallout">
            <a:avLst>
              <a:gd name="adj1" fmla="val -55663"/>
              <a:gd name="adj2" fmla="val 10717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547665" y="214290"/>
            <a:ext cx="7416823" cy="1198486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r>
              <a:rPr lang="ru-RU" sz="2800" b="1" dirty="0" smtClean="0">
                <a:latin typeface="Arial Black" pitchFamily="34" charset="0"/>
              </a:rPr>
              <a:t>Организация отдыха, оздоровления и занятости детей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22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925107" y="2060848"/>
            <a:ext cx="7426713" cy="11079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u="sng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ФИНАНСИРОВАНИЕ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90599" y="3933056"/>
            <a:ext cx="3877986" cy="19389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Областной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бюджет</a:t>
            </a:r>
            <a:endParaRPr lang="ru-RU" sz="36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smtClean="0">
                <a:solidFill>
                  <a:srgbClr val="002060"/>
                </a:solidFill>
                <a:latin typeface="Arial Black" pitchFamily="34" charset="0"/>
              </a:rPr>
              <a:t>1</a:t>
            </a:r>
            <a:r>
              <a:rPr lang="en-US" sz="4800" b="1" dirty="0" smtClean="0">
                <a:solidFill>
                  <a:srgbClr val="002060"/>
                </a:solidFill>
                <a:latin typeface="Arial Black" pitchFamily="34" charset="0"/>
              </a:rPr>
              <a:t>2</a:t>
            </a:r>
            <a:r>
              <a:rPr lang="ru-RU" sz="4800" b="1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4800" b="1" dirty="0" smtClean="0">
                <a:solidFill>
                  <a:srgbClr val="002060"/>
                </a:solidFill>
                <a:latin typeface="Arial Black" pitchFamily="34" charset="0"/>
              </a:rPr>
              <a:t>021</a:t>
            </a:r>
            <a:r>
              <a:rPr lang="ru-RU" sz="4800" b="1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4800" b="1" dirty="0" smtClean="0">
                <a:solidFill>
                  <a:srgbClr val="002060"/>
                </a:solidFill>
                <a:latin typeface="Arial Black" pitchFamily="34" charset="0"/>
              </a:rPr>
              <a:t>1</a:t>
            </a:r>
            <a:r>
              <a:rPr lang="ru-RU" sz="4800" b="1" dirty="0" smtClean="0">
                <a:solidFill>
                  <a:srgbClr val="002060"/>
                </a:solidFill>
                <a:latin typeface="Arial Black" pitchFamily="34" charset="0"/>
              </a:rPr>
              <a:t>00</a:t>
            </a:r>
            <a:endParaRPr lang="ru-RU" sz="48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Arial Black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004048" y="4005064"/>
            <a:ext cx="3500462" cy="19389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Городской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бюджет</a:t>
            </a:r>
            <a:endParaRPr lang="ru-RU" sz="36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 smtClean="0">
                <a:solidFill>
                  <a:srgbClr val="002060"/>
                </a:solidFill>
                <a:latin typeface="Arial Black" pitchFamily="34" charset="0"/>
              </a:rPr>
              <a:t>4 344 000</a:t>
            </a:r>
            <a:endParaRPr lang="ru-RU" sz="48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67744" y="2996952"/>
            <a:ext cx="6624736" cy="57606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449263" algn="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2014 год -7 человек/17 преступлений   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285984" y="214290"/>
            <a:ext cx="6143668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 Black" pitchFamily="34" charset="0"/>
              </a:rPr>
              <a:t>Справка </a:t>
            </a:r>
            <a:r>
              <a:rPr lang="ru-RU" sz="2400" b="1" dirty="0" smtClean="0">
                <a:solidFill>
                  <a:srgbClr val="00206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по подведомственным учреждениям: 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23</a:t>
            </a:fld>
            <a:endParaRPr lang="ru-RU"/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51520" y="1461681"/>
            <a:ext cx="871296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44926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44926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 итогам 2014 года : </a:t>
            </a:r>
            <a:endParaRPr kumimoji="0" lang="ru-RU" sz="2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школа № 2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– 1человек/1 преступление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школа № 3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– 2 человека/9 преступлений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школа № 4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– 1человек/1 преступление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школа № 7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– 1человек/1 преступление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школа № 8 – 1человек/4 преступления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вечерняя школ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– 1человек/1 преступление)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23528" y="2060848"/>
            <a:ext cx="6840760" cy="64807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indent="449263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2013 год -10 человек/9 преступлений</a:t>
            </a:r>
          </a:p>
        </p:txBody>
      </p:sp>
    </p:spTree>
    <p:extLst>
      <p:ext uri="{BB962C8B-B14F-4D97-AF65-F5344CB8AC3E}">
        <p14:creationId xmlns="" xmlns:p14="http://schemas.microsoft.com/office/powerpoint/2010/main" val="8282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763688" y="214290"/>
            <a:ext cx="7056784" cy="1270494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Arial Black" pitchFamily="34" charset="0"/>
                <a:cs typeface="Times New Roman" pitchFamily="18" charset="0"/>
              </a:rPr>
              <a:t>Направления развития дополнительного образования </a:t>
            </a:r>
            <a:br>
              <a:rPr lang="ru-RU" sz="2400" b="1" dirty="0" smtClean="0">
                <a:latin typeface="Arial Black" pitchFamily="34" charset="0"/>
                <a:cs typeface="Times New Roman" pitchFamily="18" charset="0"/>
              </a:rPr>
            </a:br>
            <a:r>
              <a:rPr lang="ru-RU" sz="2400" b="1" dirty="0" smtClean="0">
                <a:latin typeface="Arial Black" pitchFamily="34" charset="0"/>
                <a:cs typeface="Times New Roman" pitchFamily="18" charset="0"/>
              </a:rPr>
              <a:t>в 2015 году</a:t>
            </a:r>
            <a:r>
              <a:rPr lang="ru-RU" sz="2400" b="1" dirty="0" smtClean="0">
                <a:latin typeface="Arial" pitchFamily="34" charset="0"/>
              </a:rPr>
              <a:t/>
            </a:r>
            <a:br>
              <a:rPr lang="ru-RU" sz="2400" b="1" dirty="0" smtClean="0">
                <a:latin typeface="Arial" pitchFamily="34" charset="0"/>
              </a:rPr>
            </a:b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4101" name="TextBox 6"/>
          <p:cNvSpPr txBox="1">
            <a:spLocks noChangeArrowheads="1"/>
          </p:cNvSpPr>
          <p:nvPr/>
        </p:nvSpPr>
        <p:spPr bwMode="auto">
          <a:xfrm>
            <a:off x="357158" y="3286124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556792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24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203848" y="2132856"/>
            <a:ext cx="2160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9633" name="Rectangle 1"/>
          <p:cNvSpPr>
            <a:spLocks noChangeArrowheads="1"/>
          </p:cNvSpPr>
          <p:nvPr/>
        </p:nvSpPr>
        <p:spPr bwMode="auto">
          <a:xfrm>
            <a:off x="251520" y="2118178"/>
            <a:ext cx="856895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развивать взаимодействие школы и учреждений дополнительного образования в условиях реализации ФГОС общего образования; 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осуществлять разработку программ дополнительного образования с ориентацией на получение предметных,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метапредметных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и личностных результатов; 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увеличивать охват досугом детей группы риска, детей из социально-незащищенных групп;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 внедрять модели практик социального проектирования, развивать волонтерскую деятельность.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619672" y="188640"/>
            <a:ext cx="7056784" cy="1270494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Arial Black" pitchFamily="34" charset="0"/>
                <a:cs typeface="Times New Roman" pitchFamily="18" charset="0"/>
              </a:rPr>
              <a:t>ЕГЭ – обязательные предметы (средний балл)</a:t>
            </a:r>
            <a:r>
              <a:rPr lang="ru-RU" b="1" dirty="0" smtClean="0">
                <a:latin typeface="Arial Black" pitchFamily="34" charset="0"/>
                <a:cs typeface="Times New Roman" pitchFamily="18" charset="0"/>
              </a:rPr>
              <a:t/>
            </a:r>
            <a:br>
              <a:rPr lang="ru-RU" b="1" dirty="0" smtClean="0">
                <a:latin typeface="Arial Black" pitchFamily="34" charset="0"/>
                <a:cs typeface="Times New Roman" pitchFamily="18" charset="0"/>
              </a:rPr>
            </a:br>
            <a:r>
              <a:rPr lang="ru-RU" b="1" dirty="0" smtClean="0">
                <a:latin typeface="Arial" pitchFamily="34" charset="0"/>
              </a:rPr>
              <a:t/>
            </a:r>
            <a:br>
              <a:rPr lang="ru-RU" b="1" dirty="0" smtClean="0">
                <a:latin typeface="Arial" pitchFamily="34" charset="0"/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4101" name="TextBox 6"/>
          <p:cNvSpPr txBox="1">
            <a:spLocks noChangeArrowheads="1"/>
          </p:cNvSpPr>
          <p:nvPr/>
        </p:nvSpPr>
        <p:spPr bwMode="auto">
          <a:xfrm>
            <a:off x="357158" y="3286124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25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203848" y="2132856"/>
            <a:ext cx="2160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14" name="Диаграмма 13"/>
          <p:cNvGraphicFramePr/>
          <p:nvPr/>
        </p:nvGraphicFramePr>
        <p:xfrm>
          <a:off x="107504" y="2060848"/>
          <a:ext cx="4932040" cy="3214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Диаграмма 14"/>
          <p:cNvGraphicFramePr/>
          <p:nvPr/>
        </p:nvGraphicFramePr>
        <p:xfrm>
          <a:off x="3671392" y="3140968"/>
          <a:ext cx="5472608" cy="3717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611560" y="5715016"/>
            <a:ext cx="6696744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u="sng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Новые условия проведения ЕГЭ: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использование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металлодетекторов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,  </a:t>
            </a:r>
          </a:p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использование камер видеонаблюдения 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763688" y="214290"/>
            <a:ext cx="7056784" cy="1270494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Arial Black" pitchFamily="34" charset="0"/>
                <a:cs typeface="Times New Roman" pitchFamily="18" charset="0"/>
              </a:rPr>
              <a:t>Аттестаты с отличием</a:t>
            </a:r>
            <a:r>
              <a:rPr lang="ru-RU" sz="3200" b="1" dirty="0" smtClean="0">
                <a:latin typeface="Arial Black" pitchFamily="34" charset="0"/>
              </a:rPr>
              <a:t/>
            </a:r>
            <a:br>
              <a:rPr lang="ru-RU" sz="3200" b="1" dirty="0" smtClean="0">
                <a:latin typeface="Arial Black" pitchFamily="34" charset="0"/>
              </a:rPr>
            </a:b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4101" name="TextBox 6"/>
          <p:cNvSpPr txBox="1">
            <a:spLocks noChangeArrowheads="1"/>
          </p:cNvSpPr>
          <p:nvPr/>
        </p:nvSpPr>
        <p:spPr bwMode="auto">
          <a:xfrm>
            <a:off x="357158" y="3286124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26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203848" y="2132856"/>
            <a:ext cx="2160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467544" y="2009441"/>
            <a:ext cx="8424936" cy="443198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 smtClean="0">
                <a:latin typeface="Arial Black" pitchFamily="34" charset="0"/>
                <a:cs typeface="Arial" pitchFamily="34" charset="0"/>
              </a:rPr>
              <a:t>Выпускники 11х классов  (10, 6%) </a:t>
            </a:r>
          </a:p>
          <a:p>
            <a:r>
              <a:rPr lang="ru-RU" sz="2400" b="1" dirty="0" smtClean="0">
                <a:latin typeface="Arial Black" pitchFamily="34" charset="0"/>
                <a:cs typeface="Arial" pitchFamily="34" charset="0"/>
              </a:rPr>
              <a:t>получили </a:t>
            </a:r>
          </a:p>
          <a:p>
            <a:r>
              <a:rPr lang="ru-RU" sz="2400" b="1" dirty="0" smtClean="0">
                <a:latin typeface="Arial Black" pitchFamily="34" charset="0"/>
                <a:cs typeface="Arial" pitchFamily="34" charset="0"/>
              </a:rPr>
              <a:t>аттестаты с отличием.</a:t>
            </a:r>
          </a:p>
          <a:p>
            <a:r>
              <a:rPr lang="ru-RU" sz="2400" b="1" dirty="0" smtClean="0">
                <a:latin typeface="Arial Black" pitchFamily="34" charset="0"/>
                <a:cs typeface="Arial" pitchFamily="34" charset="0"/>
              </a:rPr>
              <a:t>Этим выпускникам вручена медаль </a:t>
            </a:r>
          </a:p>
          <a:p>
            <a:r>
              <a:rPr lang="ru-RU" sz="2400" dirty="0" smtClean="0">
                <a:latin typeface="Arial Black" pitchFamily="34" charset="0"/>
                <a:cs typeface="Times New Roman" pitchFamily="18" charset="0"/>
              </a:rPr>
              <a:t>«За особые успехи в учении»  </a:t>
            </a:r>
          </a:p>
          <a:p>
            <a:pPr algn="ctr"/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b="1" dirty="0" smtClean="0">
                <a:latin typeface="Arial Black" pitchFamily="34" charset="0"/>
                <a:cs typeface="Arial" pitchFamily="34" charset="0"/>
              </a:rPr>
              <a:t>Выпускники 9х классов (3,5%) </a:t>
            </a:r>
          </a:p>
          <a:p>
            <a:r>
              <a:rPr lang="ru-RU" sz="2400" b="1" dirty="0" smtClean="0">
                <a:latin typeface="Arial Black" pitchFamily="34" charset="0"/>
                <a:cs typeface="Arial" pitchFamily="34" charset="0"/>
              </a:rPr>
              <a:t>получили аттестаты с отличием</a:t>
            </a:r>
          </a:p>
          <a:p>
            <a:pPr indent="449263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/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6876256" y="2132856"/>
            <a:ext cx="1800200" cy="172819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19</a:t>
            </a:r>
            <a:endParaRPr lang="ru-RU" sz="4000" b="1" dirty="0">
              <a:solidFill>
                <a:schemeClr val="tx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6948264" y="4221088"/>
            <a:ext cx="1872208" cy="18002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15</a:t>
            </a:r>
            <a:endParaRPr lang="ru-RU" sz="4000" dirty="0">
              <a:solidFill>
                <a:schemeClr val="tx2">
                  <a:lumMod val="50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619672" y="214290"/>
            <a:ext cx="7344816" cy="105447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>
              <a:spcBef>
                <a:spcPts val="0"/>
              </a:spcBef>
              <a:defRPr/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Arial Black" pitchFamily="34" charset="0"/>
                <a:ea typeface="Calibri" pitchFamily="34" charset="0"/>
                <a:cs typeface="Times New Roman" pitchFamily="18" charset="0"/>
              </a:rPr>
              <a:t>Достижения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27</a:t>
            </a:fld>
            <a:endParaRPr lang="ru-RU"/>
          </a:p>
        </p:txBody>
      </p:sp>
      <p:sp>
        <p:nvSpPr>
          <p:cNvPr id="98305" name="Rectangle 1"/>
          <p:cNvSpPr>
            <a:spLocks noChangeArrowheads="1"/>
          </p:cNvSpPr>
          <p:nvPr/>
        </p:nvSpPr>
        <p:spPr bwMode="auto">
          <a:xfrm>
            <a:off x="323528" y="2231929"/>
            <a:ext cx="8568952" cy="19697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Премии Губернатора Свердловской области: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- получили по одному учащемуся из МАОУ СОШ № 2, МАОУ СОШ № 4;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- 1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учитель-логопед из МДОУ № 43. 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7584" y="6021288"/>
            <a:ext cx="8316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323528" y="4509120"/>
            <a:ext cx="8568952" cy="19389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u="sng" dirty="0" smtClean="0">
                <a:latin typeface="Arial Black" pitchFamily="34" charset="0"/>
                <a:ea typeface="Calibri" pitchFamily="34" charset="0"/>
                <a:cs typeface="Times New Roman" pitchFamily="18" charset="0"/>
              </a:rPr>
              <a:t>Премии Главы городского округа Сухой Лог:</a:t>
            </a: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Arial Black" pitchFamily="34" charset="0"/>
                <a:ea typeface="Calibri" pitchFamily="34" charset="0"/>
                <a:cs typeface="Times New Roman" pitchFamily="18" charset="0"/>
              </a:rPr>
              <a:t>- для талантливой молодежи получили 36 учащихся муниципальных образовательных учреждений;</a:t>
            </a: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Arial Black" pitchFamily="34" charset="0"/>
                <a:ea typeface="Calibri" pitchFamily="34" charset="0"/>
                <a:cs typeface="Times New Roman" pitchFamily="18" charset="0"/>
              </a:rPr>
              <a:t>- 9 педагогических работников.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2400" dirty="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82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571604" y="332656"/>
            <a:ext cx="7056784" cy="1152128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Arial Black" pitchFamily="34" charset="0"/>
                <a:ea typeface="Calibri" pitchFamily="34" charset="0"/>
                <a:cs typeface="Times New Roman" pitchFamily="18" charset="0"/>
              </a:rPr>
              <a:t>Р</a:t>
            </a:r>
            <a:r>
              <a:rPr lang="ru-RU" sz="2200" dirty="0" smtClean="0">
                <a:latin typeface="Arial Black" pitchFamily="34" charset="0"/>
              </a:rPr>
              <a:t>езультативное участие обучающихся, творческих коллективов в мероприятиях различного уровня </a:t>
            </a:r>
            <a:r>
              <a:rPr lang="ru-RU" sz="2200" b="1" dirty="0" smtClean="0">
                <a:latin typeface="Arial" pitchFamily="34" charset="0"/>
              </a:rPr>
              <a:t/>
            </a:r>
            <a:br>
              <a:rPr lang="ru-RU" sz="2200" b="1" dirty="0" smtClean="0">
                <a:latin typeface="Arial" pitchFamily="34" charset="0"/>
              </a:rPr>
            </a:br>
            <a:endParaRPr lang="ru-RU" sz="2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4101" name="TextBox 6"/>
          <p:cNvSpPr txBox="1">
            <a:spLocks noChangeArrowheads="1"/>
          </p:cNvSpPr>
          <p:nvPr/>
        </p:nvSpPr>
        <p:spPr bwMode="auto">
          <a:xfrm>
            <a:off x="357158" y="3286124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28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203848" y="2132856"/>
            <a:ext cx="2160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0" y="4033072"/>
            <a:ext cx="9144000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180975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</a:pPr>
            <a:endParaRPr kumimoji="0" lang="ru-RU" sz="17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0593" name="Rectangle 1"/>
          <p:cNvSpPr>
            <a:spLocks noChangeArrowheads="1"/>
          </p:cNvSpPr>
          <p:nvPr/>
        </p:nvSpPr>
        <p:spPr bwMode="auto">
          <a:xfrm>
            <a:off x="251520" y="2141775"/>
            <a:ext cx="8424936" cy="3431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" algn="l"/>
              </a:tabLst>
            </a:pPr>
            <a:r>
              <a:rPr kumimoji="0" lang="ru-RU" sz="31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В 2014 году 1335 учащихся муниципальных общеобразовательных учреждений являются победителями и призерами конкурсов, мероприятий различных направленностей для </a:t>
            </a:r>
            <a:r>
              <a:rPr kumimoji="0" lang="ru-RU" sz="3100" b="0" i="0" u="none" strike="noStrike" cap="none" normalizeH="0" baseline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талантливой молодежи, </a:t>
            </a:r>
            <a:endParaRPr kumimoji="0" lang="ru-RU" sz="31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619672" y="214290"/>
            <a:ext cx="7344816" cy="105447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>
              <a:spcBef>
                <a:spcPts val="0"/>
              </a:spcBef>
              <a:defRPr/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b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492 учащихся из 13 школ городского округа приняли участие в конкурсах, проводимых   в рамках фестиваля </a:t>
            </a:r>
            <a:b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«Юные интеллектуалы Среднего Урала»: 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29</a:t>
            </a:fld>
            <a:endParaRPr lang="ru-RU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79512" y="1962853"/>
            <a:ext cx="8856984" cy="470898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 на областном этапе всероссийской олимпиады школьников - 6 учащихся из 5 муниципальных общеобразовательных учреждений, призером областного этапа по ОБЖ стал 1 учащийся из МАОУ Гимназия №1;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-на муниципальном этапе краеведческого конкурса-форума 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Мы-уральцы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» в 2014 учебном году - 42 учащихся из 8 муниципальных общеобразовательных учреждений, на областном этапе представляли  проекты 15 учащихся, в областном очном туре краеведческого конкурса «Юные знатоки Урала» приняли  участие 11 учащихся;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-на муниципальном этапе защиты исследовательских проектов обучающихся в 2013/2014 учебном году - 31 учащийся из 8 муниципальных общеобразовательных учреждений. На заочный этап отправлено 9 исследовательских проектов с участием 12 учащихся муниципальных общеобразовательных учреждений;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82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143108" y="214290"/>
            <a:ext cx="5662982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 Black" pitchFamily="34" charset="0"/>
              </a:rPr>
              <a:t>Задачи 2014 года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214282" y="2000240"/>
            <a:ext cx="857256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1. Приведение нормативной правовой базы на уровне образовательного учреждения, на муниципальном уровне в соответствие новому Закону об образовании.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2. Продолжение работы по обеспечению условий для получения учащимися качественного образования, для повышения конкурентоспособности выпускников школ на рынках образовательных услуг и труда.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3. Повышение открытости муниципальной системы образования, развитие государственно-общественного характера управления образованием.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4. Обновление содержания образования (в том числе дошкольного и дополнительного) в соответствии с новыми федеральными государственными образовательными стандартами.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619672" y="214290"/>
            <a:ext cx="7344816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latin typeface="Arial Black" pitchFamily="34" charset="0"/>
                <a:ea typeface="Calibri" pitchFamily="34" charset="0"/>
                <a:cs typeface="Times New Roman" pitchFamily="18" charset="0"/>
              </a:rPr>
              <a:t>Р</a:t>
            </a:r>
            <a:r>
              <a:rPr lang="ru-RU" sz="2400" dirty="0" smtClean="0">
                <a:latin typeface="Arial Black" pitchFamily="34" charset="0"/>
              </a:rPr>
              <a:t>езультативное участие обучающихся, творческих коллективов в мероприятиях различного уровня </a:t>
            </a:r>
            <a:endParaRPr lang="ru-RU" sz="1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30</a:t>
            </a:fld>
            <a:endParaRPr lang="ru-RU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79512" y="1778187"/>
            <a:ext cx="8856984" cy="507831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180975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- на муниципальном этапе интеллектуально-творческой игры «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Экоколобок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» - 25 учащихся из 5 муниципальных общеобразовательных учреждений. На областной этап интеллектуально-творческой игры «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Экоколобок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»  отправлен один экологический проект МАОУ СОШ №4 в составе 5 учащихся. </a:t>
            </a:r>
            <a:endParaRPr lang="ru-RU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indent="180975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- на муниципальном этапе конкурса «Мы выбираем будущее» - 14 учащихся из 3 муниципальных общеобразовательных учреждений; </a:t>
            </a:r>
            <a:endParaRPr lang="ru-RU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b="1" dirty="0" smtClean="0">
                <a:latin typeface="Arial" pitchFamily="34" charset="0"/>
                <a:cs typeface="Arial" pitchFamily="34" charset="0"/>
              </a:rPr>
              <a:t>- на областном очном этапе научно-практической конференции приняли участие 2 учащихся из МАОУ СОШ №2, 4, социально-экономическую секцию представлял учащийся из МАОУ СОШ №2. Учащийся из МАОУ СОШ №4 представлял свою работу в секции   «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здоровьесбережение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», что составляет 18 % от общего количества заявленных на заочный этап конкурса. </a:t>
            </a:r>
          </a:p>
          <a:p>
            <a:pPr algn="just"/>
            <a:r>
              <a:rPr lang="ru-RU" b="1" dirty="0" smtClean="0">
                <a:latin typeface="Arial" pitchFamily="34" charset="0"/>
                <a:cs typeface="Arial" pitchFamily="34" charset="0"/>
              </a:rPr>
              <a:t>- из 42 заявленных на заочный областной этап краеведческого конкурса-форума «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Мы-уральцы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», в очном областном этапе приняли участие  11 учащихся из МАОУ СОШ №4 в направлениях: «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Я-гражданин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», «Юные знатоки Урала», «Экспедиционное» что составляет 26,1% от общего количества заявленных;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82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571604" y="142852"/>
            <a:ext cx="7056784" cy="1270494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Arial Black" pitchFamily="34" charset="0"/>
                <a:ea typeface="Calibri" pitchFamily="34" charset="0"/>
                <a:cs typeface="Times New Roman" pitchFamily="18" charset="0"/>
              </a:rPr>
              <a:t>Р</a:t>
            </a:r>
            <a:r>
              <a:rPr lang="ru-RU" sz="2400" dirty="0" smtClean="0">
                <a:latin typeface="Arial Black" pitchFamily="34" charset="0"/>
              </a:rPr>
              <a:t>езультативное участие обучающихся, творческих коллективов в мероприятиях различного уровня </a:t>
            </a:r>
            <a:r>
              <a:rPr lang="ru-RU" b="1" dirty="0" smtClean="0">
                <a:latin typeface="Arial" pitchFamily="34" charset="0"/>
              </a:rPr>
              <a:t/>
            </a:r>
            <a:br>
              <a:rPr lang="ru-RU" b="1" dirty="0" smtClean="0">
                <a:latin typeface="Arial" pitchFamily="34" charset="0"/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4101" name="TextBox 6"/>
          <p:cNvSpPr txBox="1">
            <a:spLocks noChangeArrowheads="1"/>
          </p:cNvSpPr>
          <p:nvPr/>
        </p:nvSpPr>
        <p:spPr bwMode="auto">
          <a:xfrm>
            <a:off x="357158" y="3286124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31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203848" y="2132856"/>
            <a:ext cx="2160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0" y="1963277"/>
            <a:ext cx="9144000" cy="44935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200" b="1" dirty="0" smtClean="0">
                <a:latin typeface="Arial" pitchFamily="34" charset="0"/>
                <a:cs typeface="Arial" pitchFamily="34" charset="0"/>
              </a:rPr>
              <a:t>- на областном очном этапе интеллектуально-творческой игры «</a:t>
            </a:r>
            <a:r>
              <a:rPr lang="ru-RU" sz="2200" b="1" dirty="0" err="1" smtClean="0">
                <a:latin typeface="Arial" pitchFamily="34" charset="0"/>
                <a:cs typeface="Arial" pitchFamily="34" charset="0"/>
              </a:rPr>
              <a:t>Экоколобок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» первое место заняла команда  МАОУ СОШ №4 в составе 5 учащихся и заочном этапе интеллектуально-творческой игры «</a:t>
            </a:r>
            <a:r>
              <a:rPr lang="ru-RU" sz="2200" b="1" dirty="0" err="1" smtClean="0">
                <a:latin typeface="Arial" pitchFamily="34" charset="0"/>
                <a:cs typeface="Arial" pitchFamily="34" charset="0"/>
              </a:rPr>
              <a:t>Экоколобок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» группа дошкольного образования МБОУ СОШ №6 в составе 4 обучающихся. Общее количество составило 9 обучающихся. </a:t>
            </a:r>
          </a:p>
          <a:p>
            <a:pPr algn="just"/>
            <a:r>
              <a:rPr lang="ru-RU" sz="2200" b="1" dirty="0" smtClean="0">
                <a:latin typeface="Arial" pitchFamily="34" charset="0"/>
                <a:cs typeface="Arial" pitchFamily="34" charset="0"/>
              </a:rPr>
              <a:t>- на муниципальном этапе игры «Интеллектуальная радуга» приняли участие 4 общеобразовательных учреждения. МАОУ СОШ№2, МБОУ СОШ№7,10, МБОУ ЗСОШ№8 в общем количестве 16 учащихся. 2 команды приняли участие на заочном этапе игры из МБОУ СОШ№10, МБОУ ЗСОШ№8. Призером (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II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место) на очном этапе областной игры стала команда из МБОУ ЗСОШ №8 в количестве 4 учащихся.</a:t>
            </a:r>
            <a:endParaRPr lang="ru-RU" sz="2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571604" y="332656"/>
            <a:ext cx="7056784" cy="1152128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Arial Black" pitchFamily="34" charset="0"/>
                <a:ea typeface="Calibri" pitchFamily="34" charset="0"/>
                <a:cs typeface="Times New Roman" pitchFamily="18" charset="0"/>
              </a:rPr>
              <a:t>Р</a:t>
            </a:r>
            <a:r>
              <a:rPr lang="ru-RU" sz="2200" dirty="0" smtClean="0">
                <a:latin typeface="Arial Black" pitchFamily="34" charset="0"/>
              </a:rPr>
              <a:t>езультативное участие обучающихся, творческих коллективов в мероприятиях различного уровня </a:t>
            </a:r>
            <a:r>
              <a:rPr lang="ru-RU" sz="2200" b="1" dirty="0" smtClean="0">
                <a:latin typeface="Arial" pitchFamily="34" charset="0"/>
              </a:rPr>
              <a:t/>
            </a:r>
            <a:br>
              <a:rPr lang="ru-RU" sz="2200" b="1" dirty="0" smtClean="0">
                <a:latin typeface="Arial" pitchFamily="34" charset="0"/>
              </a:rPr>
            </a:br>
            <a:endParaRPr lang="ru-RU" sz="2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4101" name="TextBox 6"/>
          <p:cNvSpPr txBox="1">
            <a:spLocks noChangeArrowheads="1"/>
          </p:cNvSpPr>
          <p:nvPr/>
        </p:nvSpPr>
        <p:spPr bwMode="auto">
          <a:xfrm>
            <a:off x="357158" y="3286124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32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203848" y="2132856"/>
            <a:ext cx="2160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0" y="4033072"/>
            <a:ext cx="9144000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180975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</a:pPr>
            <a:endParaRPr kumimoji="0" lang="ru-RU" sz="17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825" name="Rectangle 1"/>
          <p:cNvSpPr>
            <a:spLocks noChangeArrowheads="1"/>
          </p:cNvSpPr>
          <p:nvPr/>
        </p:nvSpPr>
        <p:spPr bwMode="auto">
          <a:xfrm>
            <a:off x="179512" y="1890810"/>
            <a:ext cx="8712968" cy="489364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 муниципальном этапе всероссийской олимпиады школьников в 2014/2015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уч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году приняли участие 364 учащихся, из которых 154 имеют места победителей и призеров, что на 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3,1 % больше, чем в 2013/2014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уч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году. </a:t>
            </a:r>
            <a:endParaRPr kumimoji="0" lang="ru-RU" sz="2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 рамках благотворительного фонда «Дети России»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на муниципальном уровне был организован и проведен конкурс «Мастерская чудес», в котором приняли участие 107 учащихся, из которых 20 являются победителями и призерами. </a:t>
            </a:r>
            <a:endParaRPr kumimoji="0" lang="ru-RU" sz="2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143108" y="214290"/>
            <a:ext cx="5662982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 Black" pitchFamily="34" charset="0"/>
              </a:rPr>
              <a:t>Бюджет на образование по источникам финансирования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33</a:t>
            </a:fld>
            <a:endParaRPr lang="ru-RU"/>
          </a:p>
        </p:txBody>
      </p:sp>
      <p:graphicFrame>
        <p:nvGraphicFramePr>
          <p:cNvPr id="10" name="Диаграмма 9"/>
          <p:cNvGraphicFramePr/>
          <p:nvPr/>
        </p:nvGraphicFramePr>
        <p:xfrm>
          <a:off x="285720" y="2060848"/>
          <a:ext cx="7858180" cy="43685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143108" y="214290"/>
            <a:ext cx="5662982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 Black" pitchFamily="34" charset="0"/>
              </a:rPr>
              <a:t>Распределение средств бюджета на образование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34</a:t>
            </a:fld>
            <a:endParaRPr lang="ru-RU"/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xmlns="" val="2672538297"/>
              </p:ext>
            </p:extLst>
          </p:nvPr>
        </p:nvGraphicFramePr>
        <p:xfrm>
          <a:off x="642910" y="1916832"/>
          <a:ext cx="8001056" cy="4496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73404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143108" y="214290"/>
            <a:ext cx="5662982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 Black" pitchFamily="34" charset="0"/>
              </a:rPr>
              <a:t>Распределение субсидий на иные цели (тыс.рублей)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35</a:t>
            </a:fld>
            <a:endParaRPr lang="ru-RU"/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xmlns="" val="3890808592"/>
              </p:ext>
            </p:extLst>
          </p:nvPr>
        </p:nvGraphicFramePr>
        <p:xfrm>
          <a:off x="428596" y="2060848"/>
          <a:ext cx="8429684" cy="45365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8282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763688" y="214290"/>
            <a:ext cx="7056784" cy="1270494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Arial Black" pitchFamily="34" charset="0"/>
              </a:rPr>
              <a:t> Динамика </a:t>
            </a:r>
            <a:r>
              <a:rPr lang="ru-RU" sz="2800" dirty="0" smtClean="0">
                <a:latin typeface="Arial Black" pitchFamily="34" charset="0"/>
              </a:rPr>
              <a:t>аттестации педагогических работников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Arial" pitchFamily="34" charset="0"/>
              </a:rPr>
              <a:t/>
            </a:r>
            <a:br>
              <a:rPr lang="ru-RU" sz="1800" b="1" dirty="0" smtClean="0">
                <a:latin typeface="Arial" pitchFamily="34" charset="0"/>
              </a:rPr>
            </a:br>
            <a:endParaRPr lang="ru-RU" sz="1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4101" name="TextBox 6"/>
          <p:cNvSpPr txBox="1">
            <a:spLocks noChangeArrowheads="1"/>
          </p:cNvSpPr>
          <p:nvPr/>
        </p:nvSpPr>
        <p:spPr bwMode="auto">
          <a:xfrm>
            <a:off x="357158" y="3286124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36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203848" y="2132856"/>
            <a:ext cx="2160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13" name="Диаграмма 12"/>
          <p:cNvGraphicFramePr/>
          <p:nvPr/>
        </p:nvGraphicFramePr>
        <p:xfrm>
          <a:off x="611560" y="2276872"/>
          <a:ext cx="7776864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143108" y="214290"/>
            <a:ext cx="5662982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 Black" pitchFamily="34" charset="0"/>
              </a:rPr>
              <a:t>Средняя заработная плата педагогических работников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37</a:t>
            </a:fld>
            <a:endParaRPr lang="ru-RU"/>
          </a:p>
        </p:txBody>
      </p:sp>
      <p:graphicFrame>
        <p:nvGraphicFramePr>
          <p:cNvPr id="10" name="Диаграмма 9"/>
          <p:cNvGraphicFramePr/>
          <p:nvPr/>
        </p:nvGraphicFramePr>
        <p:xfrm>
          <a:off x="467544" y="1844824"/>
          <a:ext cx="8208912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8282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285984" y="214290"/>
            <a:ext cx="6143668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 Black" pitchFamily="34" charset="0"/>
              </a:rPr>
              <a:t>Средняя заработная плата педагогических работников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38</a:t>
            </a:fld>
            <a:endParaRPr lang="ru-RU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395537" y="2227217"/>
          <a:ext cx="8424936" cy="4416552"/>
        </p:xfrm>
        <a:graphic>
          <a:graphicData uri="http://schemas.openxmlformats.org/drawingml/2006/table">
            <a:tbl>
              <a:tblPr/>
              <a:tblGrid>
                <a:gridCol w="916678"/>
                <a:gridCol w="853321"/>
                <a:gridCol w="853321"/>
                <a:gridCol w="852518"/>
                <a:gridCol w="852518"/>
                <a:gridCol w="852518"/>
                <a:gridCol w="852518"/>
                <a:gridCol w="1195772"/>
                <a:gridCol w="1195772"/>
              </a:tblGrid>
              <a:tr h="60089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Типы образовательных учреждений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Средняя заработная плата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за 2011 г.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Средняя заработная плата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за 2012 г.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Средняя заработная плата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за 2013 г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Средняя заработная плата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за 2014 г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008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всех  работающих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 т.ч. педагогов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всех  работающих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 т.ч. педагогов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всех  работающих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 т.ч. педагогов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всех  работающих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 т.ч. педагогов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5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МОУ</a:t>
                      </a:r>
                    </a:p>
                  </a:txBody>
                  <a:tcPr marL="65314" marR="653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19029</a:t>
                      </a:r>
                    </a:p>
                  </a:txBody>
                  <a:tcPr marL="65314" marR="653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23334</a:t>
                      </a:r>
                    </a:p>
                  </a:txBody>
                  <a:tcPr marL="65314" marR="653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24355</a:t>
                      </a:r>
                    </a:p>
                  </a:txBody>
                  <a:tcPr marL="65314" marR="653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27587</a:t>
                      </a:r>
                    </a:p>
                  </a:txBody>
                  <a:tcPr marL="65314" marR="653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25714,43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28119,71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27472,21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30166,4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5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МДОУ </a:t>
                      </a:r>
                    </a:p>
                  </a:txBody>
                  <a:tcPr marL="65314" marR="653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9178</a:t>
                      </a:r>
                    </a:p>
                  </a:txBody>
                  <a:tcPr marL="65314" marR="653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11657</a:t>
                      </a:r>
                    </a:p>
                  </a:txBody>
                  <a:tcPr marL="65314" marR="653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12047</a:t>
                      </a:r>
                    </a:p>
                  </a:txBody>
                  <a:tcPr marL="65314" marR="653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15577</a:t>
                      </a:r>
                    </a:p>
                  </a:txBody>
                  <a:tcPr marL="65314" marR="653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17313,55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25020,79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17802,52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27060,0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5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МОУ ДОД </a:t>
                      </a:r>
                    </a:p>
                  </a:txBody>
                  <a:tcPr marL="65314" marR="653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12948</a:t>
                      </a:r>
                    </a:p>
                  </a:txBody>
                  <a:tcPr marL="65314" marR="653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16583</a:t>
                      </a:r>
                    </a:p>
                  </a:txBody>
                  <a:tcPr marL="65314" marR="653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17279</a:t>
                      </a:r>
                    </a:p>
                  </a:txBody>
                  <a:tcPr marL="65314" marR="653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24103</a:t>
                      </a:r>
                    </a:p>
                  </a:txBody>
                  <a:tcPr marL="65314" marR="653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20381,94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26455,17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21868,16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26193,7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8282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285984" y="214290"/>
            <a:ext cx="6143668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latin typeface="Arial Black" pitchFamily="34" charset="0"/>
              </a:rPr>
              <a:t>Результаты внедрения механизмов эффективного контракта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39</a:t>
            </a:fld>
            <a:endParaRPr lang="ru-RU"/>
          </a:p>
        </p:txBody>
      </p:sp>
      <p:graphicFrame>
        <p:nvGraphicFramePr>
          <p:cNvPr id="13" name="Диаграмма 12"/>
          <p:cNvGraphicFramePr/>
          <p:nvPr/>
        </p:nvGraphicFramePr>
        <p:xfrm>
          <a:off x="899592" y="2204864"/>
          <a:ext cx="6984776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8282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143108" y="214290"/>
            <a:ext cx="5662982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 Black" pitchFamily="34" charset="0"/>
              </a:rPr>
              <a:t>Задачи 2014 года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285720" y="2071678"/>
            <a:ext cx="87154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5. Совершенствование экономических механизмов в муниципальной системе образования.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6. Выявление, внедрение и распространение инициатив, положительных инновационных тенденций, опыта образовательных учреждений, педагогических работников, направленных на создание новых образовательных практик; оказание поддержки инновационным процессам, обновлению образовательных технологий в педагогической практике образовательных учреждений, стимулирование инновационной деятельности. 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7. Разработка и утверждение образовательных программ для каждого образовательного учреждения в соответствии с ФГОС, обеспечивающих интеграцию общего и дополнительного образования, в том числе вовлечение во внеурочную деятельность учреждений культуры и спорта.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8. Создание многоуровневой и многофункциональной образовательной среды для выявления и развития одаренных детей, для реализации их интеллектуальных и творческих способностей.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3404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619672" y="214290"/>
            <a:ext cx="7344816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latin typeface="Arial Black" pitchFamily="34" charset="0"/>
              </a:rPr>
              <a:t>Главные тренды развития муниципальной системы образования: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40</a:t>
            </a:fld>
            <a:endParaRPr lang="ru-RU"/>
          </a:p>
        </p:txBody>
      </p:sp>
      <p:sp>
        <p:nvSpPr>
          <p:cNvPr id="73729" name="Rectangle 1"/>
          <p:cNvSpPr>
            <a:spLocks noChangeArrowheads="1"/>
          </p:cNvSpPr>
          <p:nvPr/>
        </p:nvSpPr>
        <p:spPr bwMode="auto">
          <a:xfrm>
            <a:off x="251520" y="3410810"/>
            <a:ext cx="8712968" cy="1000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4689" name="Rectangle 1"/>
          <p:cNvSpPr>
            <a:spLocks noChangeArrowheads="1"/>
          </p:cNvSpPr>
          <p:nvPr/>
        </p:nvSpPr>
        <p:spPr bwMode="auto">
          <a:xfrm>
            <a:off x="179512" y="1865548"/>
            <a:ext cx="8784976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 снижение численности детей, зарегистрированных в очереди для предоставления места в дошкольном учреждении в возрасте от 3 до 7 лет, за счет ввода дополнительных мест;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 рост информационной открытости муниципальных образовательных учреждений способствовал становлению системы независимой оценки качества образования;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 переход на ФГОС обусловил выявление и распространение инициатив, положительных инновационных тенденций, опыта образовательных учреждений, педагогических работников, направленных на создание новых образовательных практик, явился стимулом инновационной деятельности;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 формирование многоуровневой, доступной и многофункциональной образовательной среды, способствовало выявлению и развитию одаренных детей, реализации инклюзивного образования;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82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619672" y="214290"/>
            <a:ext cx="7344816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latin typeface="Arial Black" pitchFamily="34" charset="0"/>
              </a:rPr>
              <a:t>Главные тренды развития муниципальной системы образования: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41</a:t>
            </a:fld>
            <a:endParaRPr lang="ru-RU"/>
          </a:p>
        </p:txBody>
      </p:sp>
      <p:sp>
        <p:nvSpPr>
          <p:cNvPr id="73729" name="Rectangle 1"/>
          <p:cNvSpPr>
            <a:spLocks noChangeArrowheads="1"/>
          </p:cNvSpPr>
          <p:nvPr/>
        </p:nvSpPr>
        <p:spPr bwMode="auto">
          <a:xfrm>
            <a:off x="251520" y="3410810"/>
            <a:ext cx="8712968" cy="1000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2641" name="Rectangle 1"/>
          <p:cNvSpPr>
            <a:spLocks noChangeArrowheads="1"/>
          </p:cNvSpPr>
          <p:nvPr/>
        </p:nvSpPr>
        <p:spPr bwMode="auto">
          <a:xfrm>
            <a:off x="251520" y="1810314"/>
            <a:ext cx="8568952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b="1" dirty="0" smtClean="0">
                <a:latin typeface="Arial" pitchFamily="34" charset="0"/>
                <a:cs typeface="Arial" pitchFamily="34" charset="0"/>
              </a:rPr>
              <a:t>- обновление содержания образования (дошкольного, школьного и дополнительного) в соответствии с новыми ФГОС, усиление воспитательного потенциала образовательного учреждения, направленного на   самоопределение, самореализацию, социальную адаптацию учащихся, выпускников, обусловило уменьшение числа участников совершения преступлений по сравнению с 2013 годом;</a:t>
            </a:r>
          </a:p>
          <a:p>
            <a:pPr algn="just"/>
            <a:r>
              <a:rPr lang="ru-RU" b="1" dirty="0" smtClean="0">
                <a:latin typeface="Arial" pitchFamily="34" charset="0"/>
                <a:cs typeface="Arial" pitchFamily="34" charset="0"/>
              </a:rPr>
              <a:t>- совершенствование экономических механизмов способствовало мотивации профессионального педагогического сообщества на развитие профессиональной компетенции, готовности к реализации ФГОС дошкольного, общего образования, участию в конкурсных мероприятиях;</a:t>
            </a:r>
          </a:p>
          <a:p>
            <a:pPr algn="just"/>
            <a:r>
              <a:rPr lang="ru-RU" b="1" dirty="0" smtClean="0">
                <a:latin typeface="Arial" pitchFamily="34" charset="0"/>
                <a:cs typeface="Arial" pitchFamily="34" charset="0"/>
              </a:rPr>
              <a:t>- улучшение развивающей образовательной среды, соответствующей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СанПиН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, выполнение целевого показателя по отдыху детей в лагерях с дневным пребыванием, продуктивная работа по сохранению и укреплению здоровья учащихся, обеспечили увеличение на 1,6 % по сравнению с 2013 годом доли детей первой и второй групп здоровья в общей численности учащихся. 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82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285984" y="214290"/>
            <a:ext cx="6143668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 smtClean="0">
                <a:latin typeface="Arial Black" pitchFamily="34" charset="0"/>
              </a:rPr>
              <a:t>Забота о юных жителях городского округа – это вклад в будущее Сухого Лога</a:t>
            </a:r>
            <a:r>
              <a:rPr lang="ru-RU" sz="2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 Black" pitchFamily="34" charset="0"/>
              </a:rPr>
              <a:t> </a:t>
            </a:r>
            <a:endParaRPr lang="ru-RU" sz="24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42</a:t>
            </a:fld>
            <a:endParaRPr lang="ru-RU"/>
          </a:p>
        </p:txBody>
      </p:sp>
      <p:sp>
        <p:nvSpPr>
          <p:cNvPr id="73729" name="Rectangle 1"/>
          <p:cNvSpPr>
            <a:spLocks noChangeArrowheads="1"/>
          </p:cNvSpPr>
          <p:nvPr/>
        </p:nvSpPr>
        <p:spPr bwMode="auto">
          <a:xfrm>
            <a:off x="251520" y="2177047"/>
            <a:ext cx="8712968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1400" i="1" dirty="0" smtClean="0"/>
              <a:t>         </a:t>
            </a:r>
            <a:r>
              <a:rPr lang="ru-RU" sz="1700" b="1" dirty="0" smtClean="0">
                <a:latin typeface="Arial" pitchFamily="34" charset="0"/>
                <a:cs typeface="Arial" pitchFamily="34" charset="0"/>
              </a:rPr>
              <a:t>Достигнутые результаты в создании качественных условий для реализации федеральных государственных образовательных стандартов на территории городского округа - необходимое условие для перехода на новый уровень качества образования, качества предоставляемых образовательных услуг. 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Государственная программа Российской Федерации «Развитие образования»  на 2013 - 2020 годы» ставит перед педагогическим сообществом городского округа новые задачи. Решение задач в области образования, воспитания и социализации детей, модернизации дошкольного образования, возможно только при внедрении эффективных механизмов сотрудничества с представителями гражданского общества, средств массовой информации, родительских сообществ.</a:t>
            </a:r>
            <a:endParaRPr kumimoji="0" lang="ru-RU" sz="17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700" b="1" dirty="0" smtClean="0">
                <a:latin typeface="Arial" pitchFamily="34" charset="0"/>
                <a:cs typeface="Arial" pitchFamily="34" charset="0"/>
              </a:rPr>
              <a:t>Мы понимаем, что только эффективная обратная связь, тесное сотрудничество и взаимодействие позволят обеспечить прозрачность и открытость функционирования и развития муниципальной системы образования, поэтому ждем ваши отзывы, конструктивные советы, предложения и замечания! 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82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571604" y="142852"/>
            <a:ext cx="7464892" cy="1341932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latin typeface="Arial Black" pitchFamily="34" charset="0"/>
              </a:rPr>
              <a:t>Забота о юных жителях городского округа – это вклад в будущее Сухого Лога.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 Black" pitchFamily="34" charset="0"/>
              </a:rPr>
              <a:t> </a:t>
            </a:r>
            <a:r>
              <a:rPr lang="ru-RU" b="1" dirty="0" smtClean="0">
                <a:latin typeface="Arial" pitchFamily="34" charset="0"/>
              </a:rPr>
              <a:t/>
            </a:r>
            <a:br>
              <a:rPr lang="ru-RU" b="1" dirty="0" smtClean="0">
                <a:latin typeface="Arial" pitchFamily="34" charset="0"/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4101" name="TextBox 6"/>
          <p:cNvSpPr txBox="1">
            <a:spLocks noChangeArrowheads="1"/>
          </p:cNvSpPr>
          <p:nvPr/>
        </p:nvSpPr>
        <p:spPr bwMode="auto">
          <a:xfrm>
            <a:off x="357158" y="3286124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43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203848" y="2132856"/>
            <a:ext cx="2160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95536" y="5589240"/>
            <a:ext cx="8280920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Публичный доклад </a:t>
            </a:r>
            <a:r>
              <a:rPr lang="ru-RU" b="1" u="sng" dirty="0" smtClean="0">
                <a:latin typeface="Arial" pitchFamily="34" charset="0"/>
                <a:cs typeface="Arial" pitchFamily="34" charset="0"/>
              </a:rPr>
              <a:t>будет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размещен на официальном сайте Управления образования: </a:t>
            </a:r>
            <a:r>
              <a:rPr lang="ru-RU" b="1" u="sng" dirty="0" smtClean="0">
                <a:latin typeface="Arial" pitchFamily="34" charset="0"/>
                <a:cs typeface="Arial" pitchFamily="34" charset="0"/>
                <a:hlinkClick r:id="rId4"/>
              </a:rPr>
              <a:t>http://www.mouoslog.ru/</a:t>
            </a:r>
            <a:endParaRPr lang="ru-RU" b="1" u="sng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31640" y="2636912"/>
            <a:ext cx="6120680" cy="20005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ru-RU" sz="1600" i="1" dirty="0" smtClean="0">
              <a:latin typeface="Arial Black" pitchFamily="34" charset="0"/>
            </a:endParaRPr>
          </a:p>
          <a:p>
            <a:pPr algn="ctr"/>
            <a:r>
              <a:rPr lang="ru-RU" sz="5400" i="1" dirty="0" smtClean="0">
                <a:latin typeface="Arial Black" pitchFamily="34" charset="0"/>
              </a:rPr>
              <a:t>Благодарю за внимание! </a:t>
            </a:r>
            <a:endParaRPr lang="ru-RU" sz="5400" i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123728" y="260648"/>
            <a:ext cx="5662982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 Black" pitchFamily="34" charset="0"/>
              </a:rPr>
              <a:t>Задачи 2014 года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14282" y="1928802"/>
            <a:ext cx="8786874" cy="5159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9. Создание информационно-образовательной среды в образовательных учреждениях городского округа; продолжение работы по развитию системы дистанционного образования детей-инвалидов, обучающихся на дому, создание для них «доступной обучающей среды».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10. Развитие системы повышения квалификации педагогических работников образовательных учреждений городского округа Сухой Лог; формирование мотивации педагогов на развитие профессиональной компетенции, готовности к реализации ФГОС дошкольного, общего образования.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11. Усиление воспитательного потенциала образовательного учреждения; повышение эффективности профилактических мер по предупреждению правонарушений несовершеннолетними.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12. Обеспечение условий для сохранения и укрепления здоровья обучающихся и воспитанников, развитие физической культуры и спорта.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82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857356" y="214290"/>
            <a:ext cx="7000924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atin typeface="Arial Black" pitchFamily="34" charset="0"/>
                <a:cs typeface="Arial" pitchFamily="34" charset="0"/>
              </a:rPr>
              <a:t>Сеть подведомственных образовательных учреждений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  <p:graphicFrame>
        <p:nvGraphicFramePr>
          <p:cNvPr id="13" name="Диаграмма 12"/>
          <p:cNvGraphicFramePr/>
          <p:nvPr/>
        </p:nvGraphicFramePr>
        <p:xfrm>
          <a:off x="142844" y="1828800"/>
          <a:ext cx="8858312" cy="4886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8282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143108" y="214290"/>
            <a:ext cx="5662982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 Black" pitchFamily="34" charset="0"/>
              </a:rPr>
              <a:t>Типы муниципальных образовательных учреждений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  <p:graphicFrame>
        <p:nvGraphicFramePr>
          <p:cNvPr id="10" name="Диаграмма 9"/>
          <p:cNvGraphicFramePr/>
          <p:nvPr/>
        </p:nvGraphicFramePr>
        <p:xfrm>
          <a:off x="428596" y="2071678"/>
          <a:ext cx="8501122" cy="45720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8282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143108" y="214290"/>
            <a:ext cx="6317324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lvl="0">
              <a:spcBef>
                <a:spcPts val="0"/>
              </a:spcBef>
              <a:defRPr/>
            </a:pPr>
            <a:r>
              <a:rPr lang="ru-RU" sz="2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Arial Black" pitchFamily="34" charset="0"/>
                <a:ea typeface="Calibri" pitchFamily="34" charset="0"/>
                <a:cs typeface="Arial" pitchFamily="34" charset="0"/>
              </a:rPr>
              <a:t>Дошкольное образование:</a:t>
            </a:r>
            <a:r>
              <a:rPr lang="ru-RU" sz="800" dirty="0" smtClean="0">
                <a:latin typeface="Arial Black" pitchFamily="34" charset="0"/>
                <a:cs typeface="Arial" pitchFamily="34" charset="0"/>
              </a:rPr>
              <a:t/>
            </a:r>
            <a:br>
              <a:rPr lang="ru-RU" sz="800" dirty="0" smtClean="0">
                <a:latin typeface="Arial Black" pitchFamily="34" charset="0"/>
                <a:cs typeface="Arial" pitchFamily="34" charset="0"/>
              </a:rPr>
            </a:br>
            <a:endParaRPr lang="ru-RU" sz="28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101" name="TextBox 6"/>
          <p:cNvSpPr txBox="1">
            <a:spLocks noChangeArrowheads="1"/>
          </p:cNvSpPr>
          <p:nvPr/>
        </p:nvSpPr>
        <p:spPr bwMode="auto">
          <a:xfrm>
            <a:off x="357158" y="3286124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323528" y="2060848"/>
            <a:ext cx="4248472" cy="571504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Детские сады - 5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25601" name="AutoShape 1"/>
          <p:cNvSpPr>
            <a:spLocks noChangeArrowheads="1"/>
          </p:cNvSpPr>
          <p:nvPr/>
        </p:nvSpPr>
        <p:spPr bwMode="auto">
          <a:xfrm>
            <a:off x="2915816" y="2786058"/>
            <a:ext cx="5878950" cy="1000132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Детские сады с приоритетным  осуществлением развития - 4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142844" y="4000504"/>
            <a:ext cx="8858312" cy="1428760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Детские сады  с группами развивающей, компенсирующей, оздоровительной и комбинированной направленности в разном сочетании - 6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1497013" y="5715016"/>
            <a:ext cx="5003813" cy="571503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Центры развития - 2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143108" y="214290"/>
            <a:ext cx="5662982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lvl="0" fontAlgn="base">
              <a:spcAft>
                <a:spcPct val="0"/>
              </a:spcAft>
            </a:pP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Arial Black" pitchFamily="34" charset="0"/>
                <a:cs typeface="Arial" pitchFamily="34" charset="0"/>
              </a:rPr>
              <a:t>Школьное образование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101" name="TextBox 6"/>
          <p:cNvSpPr txBox="1">
            <a:spLocks noChangeArrowheads="1"/>
          </p:cNvSpPr>
          <p:nvPr/>
        </p:nvSpPr>
        <p:spPr bwMode="auto">
          <a:xfrm>
            <a:off x="357158" y="3286124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95536" y="2132856"/>
            <a:ext cx="85689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7" name="AutoShape 5"/>
          <p:cNvSpPr>
            <a:spLocks noChangeArrowheads="1"/>
          </p:cNvSpPr>
          <p:nvPr/>
        </p:nvSpPr>
        <p:spPr bwMode="auto">
          <a:xfrm>
            <a:off x="547688" y="2143116"/>
            <a:ext cx="3024180" cy="709820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Гимназия - 1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23553" name="AutoShape 1"/>
          <p:cNvSpPr>
            <a:spLocks noChangeArrowheads="1"/>
          </p:cNvSpPr>
          <p:nvPr/>
        </p:nvSpPr>
        <p:spPr bwMode="auto">
          <a:xfrm>
            <a:off x="3923928" y="2132856"/>
            <a:ext cx="4232300" cy="720080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Лицей - 1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142844" y="2996952"/>
            <a:ext cx="8786874" cy="1008112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Средние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и основные общеобразовательные школы - 10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285720" y="4149080"/>
            <a:ext cx="8643998" cy="864096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Вечерняя (сменная) общеобразовательная школа -1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23555" name="AutoShape 3"/>
          <p:cNvSpPr>
            <a:spLocks noChangeArrowheads="1"/>
          </p:cNvSpPr>
          <p:nvPr/>
        </p:nvSpPr>
        <p:spPr bwMode="auto">
          <a:xfrm>
            <a:off x="285720" y="5143512"/>
            <a:ext cx="8286808" cy="1214446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Начальная школа - детский сад - 1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1251</TotalTime>
  <Words>2258</Words>
  <Application>Microsoft Office PowerPoint</Application>
  <PresentationFormat>Экран (4:3)</PresentationFormat>
  <Paragraphs>442</Paragraphs>
  <Slides>43</Slides>
  <Notes>42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4" baseType="lpstr">
      <vt:lpstr>Тема Office</vt:lpstr>
      <vt:lpstr>ПУБЛИЧНЫЙ ДОКЛАД Управления образования Администрации городского округа Сухой Лог</vt:lpstr>
      <vt:lpstr> Основополагающие документы:  </vt:lpstr>
      <vt:lpstr>Задачи 2014 года</vt:lpstr>
      <vt:lpstr>Задачи 2014 года</vt:lpstr>
      <vt:lpstr>Задачи 2014 года</vt:lpstr>
      <vt:lpstr>Сеть подведомственных образовательных учреждений</vt:lpstr>
      <vt:lpstr>Типы муниципальных образовательных учреждений</vt:lpstr>
      <vt:lpstr>   Дошкольное образование: </vt:lpstr>
      <vt:lpstr> Школьное образование</vt:lpstr>
      <vt:lpstr> Дополнительное образование </vt:lpstr>
      <vt:lpstr> Численность обучающихся в подведомственных образовательных учреждениях, (тыс. чел.) </vt:lpstr>
      <vt:lpstr>Доступность общего образования (%) </vt:lpstr>
      <vt:lpstr>Доступность дошкольного образования (чел.)</vt:lpstr>
      <vt:lpstr>  Мероприятия по ликвидации очереди в ДОУ</vt:lpstr>
      <vt:lpstr> Введение федерального государственного стандарта  общего образования (ФГОС) </vt:lpstr>
      <vt:lpstr>  Условия реализации ФГОС </vt:lpstr>
      <vt:lpstr> Сменность занятий в муниципальных образовательных учреждениях </vt:lpstr>
      <vt:lpstr>Доступность дополнительного образования </vt:lpstr>
      <vt:lpstr>Доступность дополнительного образования </vt:lpstr>
      <vt:lpstr>Число образовательных учреждений, реализующих программы дополнительного образования по направленностям </vt:lpstr>
      <vt:lpstr>Доступность отдыха, оздоровления и занятости детей в 2014 году</vt:lpstr>
      <vt:lpstr>Организация отдыха, оздоровления и занятости детей</vt:lpstr>
      <vt:lpstr>Справка по подведомственным учреждениям: </vt:lpstr>
      <vt:lpstr> Направления развития дополнительного образования  в 2015 году </vt:lpstr>
      <vt:lpstr>   ЕГЭ – обязательные предметы (средний балл)  </vt:lpstr>
      <vt:lpstr>   Аттестаты с отличием </vt:lpstr>
      <vt:lpstr> Достижения</vt:lpstr>
      <vt:lpstr>  Результативное участие обучающихся, творческих коллективов в мероприятиях различного уровня  </vt:lpstr>
      <vt:lpstr>  492 учащихся из 13 школ городского округа приняли участие в конкурсах, проводимых   в рамках фестиваля  «Юные интеллектуалы Среднего Урала»:  </vt:lpstr>
      <vt:lpstr>Результативное участие обучающихся, творческих коллективов в мероприятиях различного уровня </vt:lpstr>
      <vt:lpstr> Результативное участие обучающихся, творческих коллективов в мероприятиях различного уровня  </vt:lpstr>
      <vt:lpstr>  Результативное участие обучающихся, творческих коллективов в мероприятиях различного уровня  </vt:lpstr>
      <vt:lpstr>Бюджет на образование по источникам финансирования</vt:lpstr>
      <vt:lpstr>Распределение средств бюджета на образование</vt:lpstr>
      <vt:lpstr>Распределение субсидий на иные цели (тыс.рублей)</vt:lpstr>
      <vt:lpstr>    Динамика аттестации педагогических работников   </vt:lpstr>
      <vt:lpstr>Средняя заработная плата педагогических работников</vt:lpstr>
      <vt:lpstr>Средняя заработная плата педагогических работников</vt:lpstr>
      <vt:lpstr>Результаты внедрения механизмов эффективного контракта</vt:lpstr>
      <vt:lpstr>Главные тренды развития муниципальной системы образования:</vt:lpstr>
      <vt:lpstr>Главные тренды развития муниципальной системы образования:</vt:lpstr>
      <vt:lpstr>Забота о юных жителях городского округа – это вклад в будущее Сухого Лога </vt:lpstr>
      <vt:lpstr> Забота о юных жителях городского округа – это вклад в будущее Сухого Лога.  </vt:lpstr>
    </vt:vector>
  </TitlesOfParts>
  <Company>Personal 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user6</dc:creator>
  <cp:lastModifiedBy>user6</cp:lastModifiedBy>
  <cp:revision>127</cp:revision>
  <dcterms:created xsi:type="dcterms:W3CDTF">2015-03-11T10:35:24Z</dcterms:created>
  <dcterms:modified xsi:type="dcterms:W3CDTF">2015-03-25T08:57:20Z</dcterms:modified>
</cp:coreProperties>
</file>